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75" r:id="rId4"/>
    <p:sldId id="281" r:id="rId5"/>
    <p:sldId id="257" r:id="rId6"/>
    <p:sldId id="274" r:id="rId7"/>
    <p:sldId id="267" r:id="rId8"/>
    <p:sldId id="270" r:id="rId9"/>
    <p:sldId id="258" r:id="rId10"/>
    <p:sldId id="271" r:id="rId11"/>
    <p:sldId id="260" r:id="rId12"/>
    <p:sldId id="266" r:id="rId13"/>
    <p:sldId id="285" r:id="rId14"/>
    <p:sldId id="280" r:id="rId15"/>
    <p:sldId id="282" r:id="rId16"/>
    <p:sldId id="283" r:id="rId17"/>
    <p:sldId id="284" r:id="rId18"/>
    <p:sldId id="279" r:id="rId19"/>
    <p:sldId id="262" r:id="rId20"/>
    <p:sldId id="288" r:id="rId21"/>
    <p:sldId id="273" r:id="rId22"/>
    <p:sldId id="263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CBBB6-CE79-1F37-7500-E1D58BA41BD9}" v="2304" dt="2023-11-15T04:43:43.560"/>
    <p1510:client id="{23BD89AD-7580-4934-9302-56A87041EAB7}" v="785" dt="2023-11-15T01:04:00.478"/>
    <p1510:client id="{838178DB-3B2A-0E41-9503-47A07A6163C5}" v="1060" dt="2023-11-15T04:32:06.239"/>
    <p1510:client id="{A1E733EC-5D13-C6D3-16DC-D91294DA189C}" v="129" dt="2023-11-15T01:22:23.061"/>
    <p1510:client id="{C24379D3-A70D-4DF2-B46E-611D653D0D4D}" v="170" dt="2023-11-15T00:02:08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Project Timeline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Sheet1!$C$5:$C$13</c:f>
              <c:strCache>
                <c:ptCount val="9"/>
                <c:pt idx="0">
                  <c:v>Data Collection </c:v>
                </c:pt>
                <c:pt idx="1">
                  <c:v>EDA</c:v>
                </c:pt>
                <c:pt idx="2">
                  <c:v>Data Transformation</c:v>
                </c:pt>
                <c:pt idx="3">
                  <c:v>Model Building </c:v>
                </c:pt>
                <c:pt idx="4">
                  <c:v>Predictions </c:v>
                </c:pt>
                <c:pt idx="5">
                  <c:v>Model Comparision</c:v>
                </c:pt>
                <c:pt idx="6">
                  <c:v>Results </c:v>
                </c:pt>
                <c:pt idx="7">
                  <c:v>Implemetation</c:v>
                </c:pt>
                <c:pt idx="8">
                  <c:v>Testing</c:v>
                </c:pt>
              </c:strCache>
            </c:strRef>
          </c:cat>
          <c:val>
            <c:numRef>
              <c:f>Sheet1!$D$5:$D$13</c:f>
              <c:numCache>
                <c:formatCode>m/d/yy</c:formatCode>
                <c:ptCount val="9"/>
                <c:pt idx="0">
                  <c:v>45227</c:v>
                </c:pt>
                <c:pt idx="1">
                  <c:v>45231</c:v>
                </c:pt>
                <c:pt idx="2">
                  <c:v>45233</c:v>
                </c:pt>
                <c:pt idx="3">
                  <c:v>45235</c:v>
                </c:pt>
                <c:pt idx="4">
                  <c:v>45239</c:v>
                </c:pt>
                <c:pt idx="5">
                  <c:v>45239</c:v>
                </c:pt>
                <c:pt idx="6">
                  <c:v>45242</c:v>
                </c:pt>
                <c:pt idx="7">
                  <c:v>45246</c:v>
                </c:pt>
                <c:pt idx="8">
                  <c:v>45248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0-3140-B1F4-880E7D3CD237}"/>
            </c:ext>
          </c:extLst>
        </c:ser>
        <c:ser>
          <c:idx val="1"/>
          <c:order val="1"/>
          <c:tx>
            <c:strRef>
              <c:f>Sheet1!$E$4</c:f>
              <c:strCache>
                <c:ptCount val="1"/>
                <c:pt idx="0">
                  <c:v>Days Completed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Sheet1!$C$5:$C$13</c:f>
              <c:strCache>
                <c:ptCount val="9"/>
                <c:pt idx="0">
                  <c:v>Data Collection </c:v>
                </c:pt>
                <c:pt idx="1">
                  <c:v>EDA</c:v>
                </c:pt>
                <c:pt idx="2">
                  <c:v>Data Transformation</c:v>
                </c:pt>
                <c:pt idx="3">
                  <c:v>Model Building </c:v>
                </c:pt>
                <c:pt idx="4">
                  <c:v>Predictions </c:v>
                </c:pt>
                <c:pt idx="5">
                  <c:v>Model Comparision</c:v>
                </c:pt>
                <c:pt idx="6">
                  <c:v>Results </c:v>
                </c:pt>
                <c:pt idx="7">
                  <c:v>Implemetation</c:v>
                </c:pt>
                <c:pt idx="8">
                  <c:v>Testing</c:v>
                </c:pt>
              </c:strCache>
            </c:strRef>
          </c:cat>
          <c:val>
            <c:numRef>
              <c:f>Sheet1!$E$5:$E$13</c:f>
              <c:numCache>
                <c:formatCode>General</c:formatCode>
                <c:ptCount val="9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6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50-3140-B1F4-880E7D3CD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4106848"/>
        <c:axId val="325592655"/>
      </c:barChart>
      <c:catAx>
        <c:axId val="4041068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592655"/>
        <c:crosses val="autoZero"/>
        <c:auto val="1"/>
        <c:lblAlgn val="ctr"/>
        <c:lblOffset val="100"/>
        <c:noMultiLvlLbl val="0"/>
      </c:catAx>
      <c:valAx>
        <c:axId val="325592655"/>
        <c:scaling>
          <c:orientation val="minMax"/>
          <c:max val="45252"/>
          <c:min val="4522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10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D878BD-9B51-47A8-9E66-37D13F8001D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79FA0E3-822A-49D3-BB94-5EC9A18D49BC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182F7D16-A96A-4034-B8F3-AB3DBD9D95CB}" type="parTrans" cxnId="{D9EEF1B2-06EE-47F5-B339-CC5EA1FFA0A6}">
      <dgm:prSet/>
      <dgm:spPr/>
      <dgm:t>
        <a:bodyPr/>
        <a:lstStyle/>
        <a:p>
          <a:endParaRPr lang="en-US"/>
        </a:p>
      </dgm:t>
    </dgm:pt>
    <dgm:pt modelId="{BB3C295E-83E0-4E73-BEA5-574C408CD1CD}" type="sibTrans" cxnId="{D9EEF1B2-06EE-47F5-B339-CC5EA1FFA0A6}">
      <dgm:prSet/>
      <dgm:spPr/>
      <dgm:t>
        <a:bodyPr/>
        <a:lstStyle/>
        <a:p>
          <a:endParaRPr lang="en-US"/>
        </a:p>
      </dgm:t>
    </dgm:pt>
    <dgm:pt modelId="{FCCEDC8E-1983-4718-84DA-19215C76209A}">
      <dgm:prSet/>
      <dgm:spPr/>
      <dgm:t>
        <a:bodyPr/>
        <a:lstStyle/>
        <a:p>
          <a:r>
            <a:rPr lang="en-US"/>
            <a:t>Business Background</a:t>
          </a:r>
        </a:p>
      </dgm:t>
    </dgm:pt>
    <dgm:pt modelId="{6E6A1C31-7B07-49FE-A9EB-552A8AE2B8EB}" type="parTrans" cxnId="{A2EA31F2-9744-4799-98DD-2C8B317983AE}">
      <dgm:prSet/>
      <dgm:spPr/>
      <dgm:t>
        <a:bodyPr/>
        <a:lstStyle/>
        <a:p>
          <a:endParaRPr lang="en-US"/>
        </a:p>
      </dgm:t>
    </dgm:pt>
    <dgm:pt modelId="{98781EA3-B945-4944-A3C9-750572EB32B0}" type="sibTrans" cxnId="{A2EA31F2-9744-4799-98DD-2C8B317983AE}">
      <dgm:prSet/>
      <dgm:spPr/>
      <dgm:t>
        <a:bodyPr/>
        <a:lstStyle/>
        <a:p>
          <a:endParaRPr lang="en-US"/>
        </a:p>
      </dgm:t>
    </dgm:pt>
    <dgm:pt modelId="{894B0604-B665-4A53-8744-57BC4BD94147}">
      <dgm:prSet/>
      <dgm:spPr/>
      <dgm:t>
        <a:bodyPr/>
        <a:lstStyle/>
        <a:p>
          <a:r>
            <a:rPr lang="en-US"/>
            <a:t>Core Team and Stakeholders</a:t>
          </a:r>
        </a:p>
      </dgm:t>
    </dgm:pt>
    <dgm:pt modelId="{DF57812A-687E-4881-BE02-A78106EF9FF2}" type="parTrans" cxnId="{B8E503A9-242E-40D0-AA18-F259E35D5A77}">
      <dgm:prSet/>
      <dgm:spPr/>
      <dgm:t>
        <a:bodyPr/>
        <a:lstStyle/>
        <a:p>
          <a:endParaRPr lang="en-US"/>
        </a:p>
      </dgm:t>
    </dgm:pt>
    <dgm:pt modelId="{7A162176-0FC6-45E6-B5CB-6A725FF4D4F7}" type="sibTrans" cxnId="{B8E503A9-242E-40D0-AA18-F259E35D5A77}">
      <dgm:prSet/>
      <dgm:spPr/>
      <dgm:t>
        <a:bodyPr/>
        <a:lstStyle/>
        <a:p>
          <a:endParaRPr lang="en-US"/>
        </a:p>
      </dgm:t>
    </dgm:pt>
    <dgm:pt modelId="{9657D63F-E3BD-4967-BCA1-55CF10E2055B}">
      <dgm:prSet/>
      <dgm:spPr/>
      <dgm:t>
        <a:bodyPr/>
        <a:lstStyle/>
        <a:p>
          <a:r>
            <a:rPr lang="en-US"/>
            <a:t>Scope and Objectives</a:t>
          </a:r>
        </a:p>
      </dgm:t>
    </dgm:pt>
    <dgm:pt modelId="{57461FF9-9208-401B-B139-919AA6DA5C46}" type="parTrans" cxnId="{B9E5B1FB-8005-4E0A-BEB3-29CEE154A6F1}">
      <dgm:prSet/>
      <dgm:spPr/>
      <dgm:t>
        <a:bodyPr/>
        <a:lstStyle/>
        <a:p>
          <a:endParaRPr lang="en-US"/>
        </a:p>
      </dgm:t>
    </dgm:pt>
    <dgm:pt modelId="{0552D0F4-744E-43C5-8CCE-75AF3589FEB1}" type="sibTrans" cxnId="{B9E5B1FB-8005-4E0A-BEB3-29CEE154A6F1}">
      <dgm:prSet/>
      <dgm:spPr/>
      <dgm:t>
        <a:bodyPr/>
        <a:lstStyle/>
        <a:p>
          <a:endParaRPr lang="en-US"/>
        </a:p>
      </dgm:t>
    </dgm:pt>
    <dgm:pt modelId="{E4C705DB-E439-4B53-A53C-760B18F65A50}">
      <dgm:prSet/>
      <dgm:spPr/>
      <dgm:t>
        <a:bodyPr/>
        <a:lstStyle/>
        <a:p>
          <a:r>
            <a:rPr lang="en-US"/>
            <a:t>Project Development Timeline</a:t>
          </a:r>
        </a:p>
      </dgm:t>
    </dgm:pt>
    <dgm:pt modelId="{5ED9BA82-191F-43FF-80EE-19579F8EB2D3}" type="parTrans" cxnId="{B6CC75B2-6983-4A8D-88E7-0685592A98FB}">
      <dgm:prSet/>
      <dgm:spPr/>
      <dgm:t>
        <a:bodyPr/>
        <a:lstStyle/>
        <a:p>
          <a:endParaRPr lang="en-US"/>
        </a:p>
      </dgm:t>
    </dgm:pt>
    <dgm:pt modelId="{5A74A6CE-60EA-4AA6-A98A-91DD6A4FE056}" type="sibTrans" cxnId="{B6CC75B2-6983-4A8D-88E7-0685592A98FB}">
      <dgm:prSet/>
      <dgm:spPr/>
      <dgm:t>
        <a:bodyPr/>
        <a:lstStyle/>
        <a:p>
          <a:endParaRPr lang="en-US"/>
        </a:p>
      </dgm:t>
    </dgm:pt>
    <dgm:pt modelId="{46DC3D62-7A59-4A0C-BB95-68F2FDAA49E6}">
      <dgm:prSet/>
      <dgm:spPr/>
      <dgm:t>
        <a:bodyPr/>
        <a:lstStyle/>
        <a:p>
          <a:r>
            <a:rPr lang="en-US"/>
            <a:t>Development Strategy</a:t>
          </a:r>
        </a:p>
      </dgm:t>
    </dgm:pt>
    <dgm:pt modelId="{AB7980A3-F6F5-49D6-B800-3A03ACEBC3A1}" type="parTrans" cxnId="{099146CD-586D-4862-B328-BA44DC9CEF32}">
      <dgm:prSet/>
      <dgm:spPr/>
      <dgm:t>
        <a:bodyPr/>
        <a:lstStyle/>
        <a:p>
          <a:endParaRPr lang="en-US"/>
        </a:p>
      </dgm:t>
    </dgm:pt>
    <dgm:pt modelId="{7DAA8A7A-846C-4BCB-91B5-AF960D12CF73}" type="sibTrans" cxnId="{099146CD-586D-4862-B328-BA44DC9CEF32}">
      <dgm:prSet/>
      <dgm:spPr/>
      <dgm:t>
        <a:bodyPr/>
        <a:lstStyle/>
        <a:p>
          <a:endParaRPr lang="en-US"/>
        </a:p>
      </dgm:t>
    </dgm:pt>
    <dgm:pt modelId="{E8518141-7E73-47BC-87ED-5C5A70C52654}">
      <dgm:prSet/>
      <dgm:spPr/>
      <dgm:t>
        <a:bodyPr/>
        <a:lstStyle/>
        <a:p>
          <a:r>
            <a:rPr lang="en-US"/>
            <a:t>Development Details</a:t>
          </a:r>
        </a:p>
      </dgm:t>
    </dgm:pt>
    <dgm:pt modelId="{77F360CE-D873-4148-B5A2-603A050679CD}" type="parTrans" cxnId="{49395F4C-DE7E-49C8-B391-99E6D6EDF45F}">
      <dgm:prSet/>
      <dgm:spPr/>
      <dgm:t>
        <a:bodyPr/>
        <a:lstStyle/>
        <a:p>
          <a:endParaRPr lang="en-US"/>
        </a:p>
      </dgm:t>
    </dgm:pt>
    <dgm:pt modelId="{1A3066E3-1BDA-4F30-98D1-B76DF359A834}" type="sibTrans" cxnId="{49395F4C-DE7E-49C8-B391-99E6D6EDF45F}">
      <dgm:prSet/>
      <dgm:spPr/>
      <dgm:t>
        <a:bodyPr/>
        <a:lstStyle/>
        <a:p>
          <a:endParaRPr lang="en-US"/>
        </a:p>
      </dgm:t>
    </dgm:pt>
    <dgm:pt modelId="{FB472AAA-E7A7-40DB-A3DF-12C365F50BCF}">
      <dgm:prSet/>
      <dgm:spPr/>
      <dgm:t>
        <a:bodyPr/>
        <a:lstStyle/>
        <a:p>
          <a:r>
            <a:rPr lang="en-US"/>
            <a:t>Results</a:t>
          </a:r>
        </a:p>
      </dgm:t>
    </dgm:pt>
    <dgm:pt modelId="{85655F0E-EF77-45D0-A441-BEB77DB61D73}" type="parTrans" cxnId="{3919074F-6026-45AF-B132-38AA6500132C}">
      <dgm:prSet/>
      <dgm:spPr/>
      <dgm:t>
        <a:bodyPr/>
        <a:lstStyle/>
        <a:p>
          <a:endParaRPr lang="en-US"/>
        </a:p>
      </dgm:t>
    </dgm:pt>
    <dgm:pt modelId="{B257C6BA-EB91-4370-8F8A-83AC93CE456E}" type="sibTrans" cxnId="{3919074F-6026-45AF-B132-38AA6500132C}">
      <dgm:prSet/>
      <dgm:spPr/>
      <dgm:t>
        <a:bodyPr/>
        <a:lstStyle/>
        <a:p>
          <a:endParaRPr lang="en-US"/>
        </a:p>
      </dgm:t>
    </dgm:pt>
    <dgm:pt modelId="{25B2890F-5047-4288-804A-54078FCB04CE}">
      <dgm:prSet/>
      <dgm:spPr/>
      <dgm:t>
        <a:bodyPr/>
        <a:lstStyle/>
        <a:p>
          <a:r>
            <a:rPr lang="en-US"/>
            <a:t>Value and Next Steps</a:t>
          </a:r>
        </a:p>
      </dgm:t>
    </dgm:pt>
    <dgm:pt modelId="{E45DF9EE-0376-4A7D-90C3-E794B412E804}" type="parTrans" cxnId="{2D9CA173-1C78-4F73-B7E2-9149F9E3D5C0}">
      <dgm:prSet/>
      <dgm:spPr/>
      <dgm:t>
        <a:bodyPr/>
        <a:lstStyle/>
        <a:p>
          <a:endParaRPr lang="en-US"/>
        </a:p>
      </dgm:t>
    </dgm:pt>
    <dgm:pt modelId="{087B65CA-533A-48CB-9606-C28751CA1C71}" type="sibTrans" cxnId="{2D9CA173-1C78-4F73-B7E2-9149F9E3D5C0}">
      <dgm:prSet/>
      <dgm:spPr/>
      <dgm:t>
        <a:bodyPr/>
        <a:lstStyle/>
        <a:p>
          <a:endParaRPr lang="en-US"/>
        </a:p>
      </dgm:t>
    </dgm:pt>
    <dgm:pt modelId="{8114C5EF-F247-4223-BCFD-85F4EA8B58CC}">
      <dgm:prSet/>
      <dgm:spPr/>
      <dgm:t>
        <a:bodyPr/>
        <a:lstStyle/>
        <a:p>
          <a:r>
            <a:rPr lang="en-US"/>
            <a:t>Socialization and Distribution</a:t>
          </a:r>
        </a:p>
      </dgm:t>
    </dgm:pt>
    <dgm:pt modelId="{78E1622C-B5D6-4CE0-99EB-5107C83083F4}" type="parTrans" cxnId="{312ED91D-E70F-491E-8023-838AA1E9E471}">
      <dgm:prSet/>
      <dgm:spPr/>
      <dgm:t>
        <a:bodyPr/>
        <a:lstStyle/>
        <a:p>
          <a:endParaRPr lang="en-US"/>
        </a:p>
      </dgm:t>
    </dgm:pt>
    <dgm:pt modelId="{8130395E-9213-4194-BB63-2948ED462E48}" type="sibTrans" cxnId="{312ED91D-E70F-491E-8023-838AA1E9E471}">
      <dgm:prSet/>
      <dgm:spPr/>
      <dgm:t>
        <a:bodyPr/>
        <a:lstStyle/>
        <a:p>
          <a:endParaRPr lang="en-US"/>
        </a:p>
      </dgm:t>
    </dgm:pt>
    <dgm:pt modelId="{906DAE94-EBF4-475B-BAC3-11873075E5FC}" type="pres">
      <dgm:prSet presAssocID="{9BD878BD-9B51-47A8-9E66-37D13F8001DA}" presName="vert0" presStyleCnt="0">
        <dgm:presLayoutVars>
          <dgm:dir/>
          <dgm:animOne val="branch"/>
          <dgm:animLvl val="lvl"/>
        </dgm:presLayoutVars>
      </dgm:prSet>
      <dgm:spPr/>
    </dgm:pt>
    <dgm:pt modelId="{9F240B6B-FEE2-4C6F-B8D8-C8883C081B80}" type="pres">
      <dgm:prSet presAssocID="{879FA0E3-822A-49D3-BB94-5EC9A18D49BC}" presName="thickLine" presStyleLbl="alignNode1" presStyleIdx="0" presStyleCnt="10"/>
      <dgm:spPr/>
    </dgm:pt>
    <dgm:pt modelId="{2FFC36A9-7042-4ADC-84A0-DB89572851DF}" type="pres">
      <dgm:prSet presAssocID="{879FA0E3-822A-49D3-BB94-5EC9A18D49BC}" presName="horz1" presStyleCnt="0"/>
      <dgm:spPr/>
    </dgm:pt>
    <dgm:pt modelId="{3BFBB448-8245-4BC1-B0AA-EB85D5C8698A}" type="pres">
      <dgm:prSet presAssocID="{879FA0E3-822A-49D3-BB94-5EC9A18D49BC}" presName="tx1" presStyleLbl="revTx" presStyleIdx="0" presStyleCnt="10"/>
      <dgm:spPr/>
    </dgm:pt>
    <dgm:pt modelId="{CD99DDB3-5B8F-4DFD-884E-C8DFA3DD8750}" type="pres">
      <dgm:prSet presAssocID="{879FA0E3-822A-49D3-BB94-5EC9A18D49BC}" presName="vert1" presStyleCnt="0"/>
      <dgm:spPr/>
    </dgm:pt>
    <dgm:pt modelId="{EA7B82DE-C0D2-4CF0-9D57-D373D8DD0725}" type="pres">
      <dgm:prSet presAssocID="{FCCEDC8E-1983-4718-84DA-19215C76209A}" presName="thickLine" presStyleLbl="alignNode1" presStyleIdx="1" presStyleCnt="10"/>
      <dgm:spPr/>
    </dgm:pt>
    <dgm:pt modelId="{942E7ACC-4BF9-40D6-8B33-AB91C98F473D}" type="pres">
      <dgm:prSet presAssocID="{FCCEDC8E-1983-4718-84DA-19215C76209A}" presName="horz1" presStyleCnt="0"/>
      <dgm:spPr/>
    </dgm:pt>
    <dgm:pt modelId="{84E1D01B-EFFC-400A-9ECA-4A438090C962}" type="pres">
      <dgm:prSet presAssocID="{FCCEDC8E-1983-4718-84DA-19215C76209A}" presName="tx1" presStyleLbl="revTx" presStyleIdx="1" presStyleCnt="10"/>
      <dgm:spPr/>
    </dgm:pt>
    <dgm:pt modelId="{763359C7-1CCB-4F76-9EF5-99AE83AA7750}" type="pres">
      <dgm:prSet presAssocID="{FCCEDC8E-1983-4718-84DA-19215C76209A}" presName="vert1" presStyleCnt="0"/>
      <dgm:spPr/>
    </dgm:pt>
    <dgm:pt modelId="{AF867CD4-7805-4B97-95C3-5E6C0C530394}" type="pres">
      <dgm:prSet presAssocID="{894B0604-B665-4A53-8744-57BC4BD94147}" presName="thickLine" presStyleLbl="alignNode1" presStyleIdx="2" presStyleCnt="10"/>
      <dgm:spPr/>
    </dgm:pt>
    <dgm:pt modelId="{D06D4A10-481F-4AD2-9297-AF5256E0BAD9}" type="pres">
      <dgm:prSet presAssocID="{894B0604-B665-4A53-8744-57BC4BD94147}" presName="horz1" presStyleCnt="0"/>
      <dgm:spPr/>
    </dgm:pt>
    <dgm:pt modelId="{B5E29F72-E1C4-4AE5-BD03-E78F5CEBBFA8}" type="pres">
      <dgm:prSet presAssocID="{894B0604-B665-4A53-8744-57BC4BD94147}" presName="tx1" presStyleLbl="revTx" presStyleIdx="2" presStyleCnt="10"/>
      <dgm:spPr/>
    </dgm:pt>
    <dgm:pt modelId="{221FD220-4B0E-4AE7-94FD-157A763C935C}" type="pres">
      <dgm:prSet presAssocID="{894B0604-B665-4A53-8744-57BC4BD94147}" presName="vert1" presStyleCnt="0"/>
      <dgm:spPr/>
    </dgm:pt>
    <dgm:pt modelId="{6E5EDE7A-E2D2-416A-9358-A7FD2F56BFB8}" type="pres">
      <dgm:prSet presAssocID="{9657D63F-E3BD-4967-BCA1-55CF10E2055B}" presName="thickLine" presStyleLbl="alignNode1" presStyleIdx="3" presStyleCnt="10"/>
      <dgm:spPr/>
    </dgm:pt>
    <dgm:pt modelId="{1C030D0E-B4E3-4984-8A8B-B1D64F6CA075}" type="pres">
      <dgm:prSet presAssocID="{9657D63F-E3BD-4967-BCA1-55CF10E2055B}" presName="horz1" presStyleCnt="0"/>
      <dgm:spPr/>
    </dgm:pt>
    <dgm:pt modelId="{A6F39546-6E32-4F48-BF80-C7ACA7207413}" type="pres">
      <dgm:prSet presAssocID="{9657D63F-E3BD-4967-BCA1-55CF10E2055B}" presName="tx1" presStyleLbl="revTx" presStyleIdx="3" presStyleCnt="10"/>
      <dgm:spPr/>
    </dgm:pt>
    <dgm:pt modelId="{3C6A2566-E6D3-4FF0-B874-683B688D4161}" type="pres">
      <dgm:prSet presAssocID="{9657D63F-E3BD-4967-BCA1-55CF10E2055B}" presName="vert1" presStyleCnt="0"/>
      <dgm:spPr/>
    </dgm:pt>
    <dgm:pt modelId="{89E9CAB3-BA0C-4034-910E-10317EE92905}" type="pres">
      <dgm:prSet presAssocID="{E4C705DB-E439-4B53-A53C-760B18F65A50}" presName="thickLine" presStyleLbl="alignNode1" presStyleIdx="4" presStyleCnt="10"/>
      <dgm:spPr/>
    </dgm:pt>
    <dgm:pt modelId="{FAC735F2-AB72-4CBA-9C59-1FC89DD039D6}" type="pres">
      <dgm:prSet presAssocID="{E4C705DB-E439-4B53-A53C-760B18F65A50}" presName="horz1" presStyleCnt="0"/>
      <dgm:spPr/>
    </dgm:pt>
    <dgm:pt modelId="{AB819B4A-1147-40F0-8691-2E3BB551F5BC}" type="pres">
      <dgm:prSet presAssocID="{E4C705DB-E439-4B53-A53C-760B18F65A50}" presName="tx1" presStyleLbl="revTx" presStyleIdx="4" presStyleCnt="10"/>
      <dgm:spPr/>
    </dgm:pt>
    <dgm:pt modelId="{17FB67D2-B107-4903-9AEF-303997D3DF55}" type="pres">
      <dgm:prSet presAssocID="{E4C705DB-E439-4B53-A53C-760B18F65A50}" presName="vert1" presStyleCnt="0"/>
      <dgm:spPr/>
    </dgm:pt>
    <dgm:pt modelId="{B445DB91-1A98-47D0-9981-E44857A06293}" type="pres">
      <dgm:prSet presAssocID="{46DC3D62-7A59-4A0C-BB95-68F2FDAA49E6}" presName="thickLine" presStyleLbl="alignNode1" presStyleIdx="5" presStyleCnt="10"/>
      <dgm:spPr/>
    </dgm:pt>
    <dgm:pt modelId="{FC49B4F4-97F9-4EF2-88A8-A0E97C314030}" type="pres">
      <dgm:prSet presAssocID="{46DC3D62-7A59-4A0C-BB95-68F2FDAA49E6}" presName="horz1" presStyleCnt="0"/>
      <dgm:spPr/>
    </dgm:pt>
    <dgm:pt modelId="{01E154CB-FFD8-4E74-AE61-FE6591AA0201}" type="pres">
      <dgm:prSet presAssocID="{46DC3D62-7A59-4A0C-BB95-68F2FDAA49E6}" presName="tx1" presStyleLbl="revTx" presStyleIdx="5" presStyleCnt="10"/>
      <dgm:spPr/>
    </dgm:pt>
    <dgm:pt modelId="{550FD19E-B216-4257-BBB7-DE686C746459}" type="pres">
      <dgm:prSet presAssocID="{46DC3D62-7A59-4A0C-BB95-68F2FDAA49E6}" presName="vert1" presStyleCnt="0"/>
      <dgm:spPr/>
    </dgm:pt>
    <dgm:pt modelId="{B9CEC91D-3299-4B81-87A9-BB7947532340}" type="pres">
      <dgm:prSet presAssocID="{E8518141-7E73-47BC-87ED-5C5A70C52654}" presName="thickLine" presStyleLbl="alignNode1" presStyleIdx="6" presStyleCnt="10"/>
      <dgm:spPr/>
    </dgm:pt>
    <dgm:pt modelId="{80E124C3-1573-48E9-8C72-E3273FA7652F}" type="pres">
      <dgm:prSet presAssocID="{E8518141-7E73-47BC-87ED-5C5A70C52654}" presName="horz1" presStyleCnt="0"/>
      <dgm:spPr/>
    </dgm:pt>
    <dgm:pt modelId="{27D02F7C-81E0-4D60-8F8F-EA0F400268F9}" type="pres">
      <dgm:prSet presAssocID="{E8518141-7E73-47BC-87ED-5C5A70C52654}" presName="tx1" presStyleLbl="revTx" presStyleIdx="6" presStyleCnt="10"/>
      <dgm:spPr/>
    </dgm:pt>
    <dgm:pt modelId="{DF23CBA9-A1F0-4FD2-A2FE-D40B15CA3FA8}" type="pres">
      <dgm:prSet presAssocID="{E8518141-7E73-47BC-87ED-5C5A70C52654}" presName="vert1" presStyleCnt="0"/>
      <dgm:spPr/>
    </dgm:pt>
    <dgm:pt modelId="{8B29F9CB-B4D8-48D1-9BAF-38E0801147EB}" type="pres">
      <dgm:prSet presAssocID="{FB472AAA-E7A7-40DB-A3DF-12C365F50BCF}" presName="thickLine" presStyleLbl="alignNode1" presStyleIdx="7" presStyleCnt="10"/>
      <dgm:spPr/>
    </dgm:pt>
    <dgm:pt modelId="{219B1B94-B778-4866-9E33-AA636C763F15}" type="pres">
      <dgm:prSet presAssocID="{FB472AAA-E7A7-40DB-A3DF-12C365F50BCF}" presName="horz1" presStyleCnt="0"/>
      <dgm:spPr/>
    </dgm:pt>
    <dgm:pt modelId="{ED36350D-F096-46D2-8A8F-5CBFEC38D4B8}" type="pres">
      <dgm:prSet presAssocID="{FB472AAA-E7A7-40DB-A3DF-12C365F50BCF}" presName="tx1" presStyleLbl="revTx" presStyleIdx="7" presStyleCnt="10"/>
      <dgm:spPr/>
    </dgm:pt>
    <dgm:pt modelId="{0A3CF997-FABC-41AD-813B-DE8BE90A560F}" type="pres">
      <dgm:prSet presAssocID="{FB472AAA-E7A7-40DB-A3DF-12C365F50BCF}" presName="vert1" presStyleCnt="0"/>
      <dgm:spPr/>
    </dgm:pt>
    <dgm:pt modelId="{EB96CC4F-6DEC-4F12-A3B9-FB4E29A60F18}" type="pres">
      <dgm:prSet presAssocID="{25B2890F-5047-4288-804A-54078FCB04CE}" presName="thickLine" presStyleLbl="alignNode1" presStyleIdx="8" presStyleCnt="10"/>
      <dgm:spPr/>
    </dgm:pt>
    <dgm:pt modelId="{A83E4B56-2A72-492C-B606-02CC8DCA254F}" type="pres">
      <dgm:prSet presAssocID="{25B2890F-5047-4288-804A-54078FCB04CE}" presName="horz1" presStyleCnt="0"/>
      <dgm:spPr/>
    </dgm:pt>
    <dgm:pt modelId="{66191D8E-AB6C-4D1B-AD3B-EA1B73B64E1E}" type="pres">
      <dgm:prSet presAssocID="{25B2890F-5047-4288-804A-54078FCB04CE}" presName="tx1" presStyleLbl="revTx" presStyleIdx="8" presStyleCnt="10"/>
      <dgm:spPr/>
    </dgm:pt>
    <dgm:pt modelId="{3FC6E171-FF50-434A-8C9C-296A0C7EA58D}" type="pres">
      <dgm:prSet presAssocID="{25B2890F-5047-4288-804A-54078FCB04CE}" presName="vert1" presStyleCnt="0"/>
      <dgm:spPr/>
    </dgm:pt>
    <dgm:pt modelId="{31346F96-9813-4B0E-8119-EBEB06FE7973}" type="pres">
      <dgm:prSet presAssocID="{8114C5EF-F247-4223-BCFD-85F4EA8B58CC}" presName="thickLine" presStyleLbl="alignNode1" presStyleIdx="9" presStyleCnt="10"/>
      <dgm:spPr/>
    </dgm:pt>
    <dgm:pt modelId="{A7D23B71-E9C9-4F9F-9BEC-2E2E849DDCD4}" type="pres">
      <dgm:prSet presAssocID="{8114C5EF-F247-4223-BCFD-85F4EA8B58CC}" presName="horz1" presStyleCnt="0"/>
      <dgm:spPr/>
    </dgm:pt>
    <dgm:pt modelId="{5F00F130-FB3A-4FFD-8F2B-31E843B99B08}" type="pres">
      <dgm:prSet presAssocID="{8114C5EF-F247-4223-BCFD-85F4EA8B58CC}" presName="tx1" presStyleLbl="revTx" presStyleIdx="9" presStyleCnt="10"/>
      <dgm:spPr/>
    </dgm:pt>
    <dgm:pt modelId="{59B41EED-6EE1-4799-A9C5-F4BFE50D4F7F}" type="pres">
      <dgm:prSet presAssocID="{8114C5EF-F247-4223-BCFD-85F4EA8B58CC}" presName="vert1" presStyleCnt="0"/>
      <dgm:spPr/>
    </dgm:pt>
  </dgm:ptLst>
  <dgm:cxnLst>
    <dgm:cxn modelId="{312ED91D-E70F-491E-8023-838AA1E9E471}" srcId="{9BD878BD-9B51-47A8-9E66-37D13F8001DA}" destId="{8114C5EF-F247-4223-BCFD-85F4EA8B58CC}" srcOrd="9" destOrd="0" parTransId="{78E1622C-B5D6-4CE0-99EB-5107C83083F4}" sibTransId="{8130395E-9213-4194-BB63-2948ED462E48}"/>
    <dgm:cxn modelId="{AB8CB72A-740F-4CAA-B5BA-43B10F1F9053}" type="presOf" srcId="{FCCEDC8E-1983-4718-84DA-19215C76209A}" destId="{84E1D01B-EFFC-400A-9ECA-4A438090C962}" srcOrd="0" destOrd="0" presId="urn:microsoft.com/office/officeart/2008/layout/LinedList"/>
    <dgm:cxn modelId="{A1AF1D42-EF47-4A3B-8E4F-04881DDCFD61}" type="presOf" srcId="{8114C5EF-F247-4223-BCFD-85F4EA8B58CC}" destId="{5F00F130-FB3A-4FFD-8F2B-31E843B99B08}" srcOrd="0" destOrd="0" presId="urn:microsoft.com/office/officeart/2008/layout/LinedList"/>
    <dgm:cxn modelId="{49395F4C-DE7E-49C8-B391-99E6D6EDF45F}" srcId="{9BD878BD-9B51-47A8-9E66-37D13F8001DA}" destId="{E8518141-7E73-47BC-87ED-5C5A70C52654}" srcOrd="6" destOrd="0" parTransId="{77F360CE-D873-4148-B5A2-603A050679CD}" sibTransId="{1A3066E3-1BDA-4F30-98D1-B76DF359A834}"/>
    <dgm:cxn modelId="{3919074F-6026-45AF-B132-38AA6500132C}" srcId="{9BD878BD-9B51-47A8-9E66-37D13F8001DA}" destId="{FB472AAA-E7A7-40DB-A3DF-12C365F50BCF}" srcOrd="7" destOrd="0" parTransId="{85655F0E-EF77-45D0-A441-BEB77DB61D73}" sibTransId="{B257C6BA-EB91-4370-8F8A-83AC93CE456E}"/>
    <dgm:cxn modelId="{2D9CA173-1C78-4F73-B7E2-9149F9E3D5C0}" srcId="{9BD878BD-9B51-47A8-9E66-37D13F8001DA}" destId="{25B2890F-5047-4288-804A-54078FCB04CE}" srcOrd="8" destOrd="0" parTransId="{E45DF9EE-0376-4A7D-90C3-E794B412E804}" sibTransId="{087B65CA-533A-48CB-9606-C28751CA1C71}"/>
    <dgm:cxn modelId="{B4E8F380-D5F9-429E-B5B4-5A8A0A369CC3}" type="presOf" srcId="{9BD878BD-9B51-47A8-9E66-37D13F8001DA}" destId="{906DAE94-EBF4-475B-BAC3-11873075E5FC}" srcOrd="0" destOrd="0" presId="urn:microsoft.com/office/officeart/2008/layout/LinedList"/>
    <dgm:cxn modelId="{B2B83788-77C5-4D66-8097-24EBD9401F8D}" type="presOf" srcId="{E8518141-7E73-47BC-87ED-5C5A70C52654}" destId="{27D02F7C-81E0-4D60-8F8F-EA0F400268F9}" srcOrd="0" destOrd="0" presId="urn:microsoft.com/office/officeart/2008/layout/LinedList"/>
    <dgm:cxn modelId="{54E0E891-E4CE-4A57-A885-7168B8CF7B3C}" type="presOf" srcId="{879FA0E3-822A-49D3-BB94-5EC9A18D49BC}" destId="{3BFBB448-8245-4BC1-B0AA-EB85D5C8698A}" srcOrd="0" destOrd="0" presId="urn:microsoft.com/office/officeart/2008/layout/LinedList"/>
    <dgm:cxn modelId="{B8E503A9-242E-40D0-AA18-F259E35D5A77}" srcId="{9BD878BD-9B51-47A8-9E66-37D13F8001DA}" destId="{894B0604-B665-4A53-8744-57BC4BD94147}" srcOrd="2" destOrd="0" parTransId="{DF57812A-687E-4881-BE02-A78106EF9FF2}" sibTransId="{7A162176-0FC6-45E6-B5CB-6A725FF4D4F7}"/>
    <dgm:cxn modelId="{E9492FAF-D1DB-4BA6-9F7E-F87AA8CC496D}" type="presOf" srcId="{E4C705DB-E439-4B53-A53C-760B18F65A50}" destId="{AB819B4A-1147-40F0-8691-2E3BB551F5BC}" srcOrd="0" destOrd="0" presId="urn:microsoft.com/office/officeart/2008/layout/LinedList"/>
    <dgm:cxn modelId="{CE7ADDB1-742E-42C9-A4C1-1D732BA2907F}" type="presOf" srcId="{9657D63F-E3BD-4967-BCA1-55CF10E2055B}" destId="{A6F39546-6E32-4F48-BF80-C7ACA7207413}" srcOrd="0" destOrd="0" presId="urn:microsoft.com/office/officeart/2008/layout/LinedList"/>
    <dgm:cxn modelId="{B6CC75B2-6983-4A8D-88E7-0685592A98FB}" srcId="{9BD878BD-9B51-47A8-9E66-37D13F8001DA}" destId="{E4C705DB-E439-4B53-A53C-760B18F65A50}" srcOrd="4" destOrd="0" parTransId="{5ED9BA82-191F-43FF-80EE-19579F8EB2D3}" sibTransId="{5A74A6CE-60EA-4AA6-A98A-91DD6A4FE056}"/>
    <dgm:cxn modelId="{D9EEF1B2-06EE-47F5-B339-CC5EA1FFA0A6}" srcId="{9BD878BD-9B51-47A8-9E66-37D13F8001DA}" destId="{879FA0E3-822A-49D3-BB94-5EC9A18D49BC}" srcOrd="0" destOrd="0" parTransId="{182F7D16-A96A-4034-B8F3-AB3DBD9D95CB}" sibTransId="{BB3C295E-83E0-4E73-BEA5-574C408CD1CD}"/>
    <dgm:cxn modelId="{F013B2CB-1631-462B-95EF-D6894429C5A3}" type="presOf" srcId="{894B0604-B665-4A53-8744-57BC4BD94147}" destId="{B5E29F72-E1C4-4AE5-BD03-E78F5CEBBFA8}" srcOrd="0" destOrd="0" presId="urn:microsoft.com/office/officeart/2008/layout/LinedList"/>
    <dgm:cxn modelId="{5336B4CC-69F0-46F1-9E27-55E5426FD8BC}" type="presOf" srcId="{46DC3D62-7A59-4A0C-BB95-68F2FDAA49E6}" destId="{01E154CB-FFD8-4E74-AE61-FE6591AA0201}" srcOrd="0" destOrd="0" presId="urn:microsoft.com/office/officeart/2008/layout/LinedList"/>
    <dgm:cxn modelId="{099146CD-586D-4862-B328-BA44DC9CEF32}" srcId="{9BD878BD-9B51-47A8-9E66-37D13F8001DA}" destId="{46DC3D62-7A59-4A0C-BB95-68F2FDAA49E6}" srcOrd="5" destOrd="0" parTransId="{AB7980A3-F6F5-49D6-B800-3A03ACEBC3A1}" sibTransId="{7DAA8A7A-846C-4BCB-91B5-AF960D12CF73}"/>
    <dgm:cxn modelId="{D7CCE5DB-12D8-47EB-A771-E68F21968B94}" type="presOf" srcId="{25B2890F-5047-4288-804A-54078FCB04CE}" destId="{66191D8E-AB6C-4D1B-AD3B-EA1B73B64E1E}" srcOrd="0" destOrd="0" presId="urn:microsoft.com/office/officeart/2008/layout/LinedList"/>
    <dgm:cxn modelId="{21C857EF-479C-4428-924E-6FF5D4402211}" type="presOf" srcId="{FB472AAA-E7A7-40DB-A3DF-12C365F50BCF}" destId="{ED36350D-F096-46D2-8A8F-5CBFEC38D4B8}" srcOrd="0" destOrd="0" presId="urn:microsoft.com/office/officeart/2008/layout/LinedList"/>
    <dgm:cxn modelId="{A2EA31F2-9744-4799-98DD-2C8B317983AE}" srcId="{9BD878BD-9B51-47A8-9E66-37D13F8001DA}" destId="{FCCEDC8E-1983-4718-84DA-19215C76209A}" srcOrd="1" destOrd="0" parTransId="{6E6A1C31-7B07-49FE-A9EB-552A8AE2B8EB}" sibTransId="{98781EA3-B945-4944-A3C9-750572EB32B0}"/>
    <dgm:cxn modelId="{B9E5B1FB-8005-4E0A-BEB3-29CEE154A6F1}" srcId="{9BD878BD-9B51-47A8-9E66-37D13F8001DA}" destId="{9657D63F-E3BD-4967-BCA1-55CF10E2055B}" srcOrd="3" destOrd="0" parTransId="{57461FF9-9208-401B-B139-919AA6DA5C46}" sibTransId="{0552D0F4-744E-43C5-8CCE-75AF3589FEB1}"/>
    <dgm:cxn modelId="{D9E899F2-EE36-455F-9325-664CAB749ECE}" type="presParOf" srcId="{906DAE94-EBF4-475B-BAC3-11873075E5FC}" destId="{9F240B6B-FEE2-4C6F-B8D8-C8883C081B80}" srcOrd="0" destOrd="0" presId="urn:microsoft.com/office/officeart/2008/layout/LinedList"/>
    <dgm:cxn modelId="{5D5988BE-C034-4AE1-B6C2-1396056762B4}" type="presParOf" srcId="{906DAE94-EBF4-475B-BAC3-11873075E5FC}" destId="{2FFC36A9-7042-4ADC-84A0-DB89572851DF}" srcOrd="1" destOrd="0" presId="urn:microsoft.com/office/officeart/2008/layout/LinedList"/>
    <dgm:cxn modelId="{FEBDCC89-93FF-43AB-8F90-3303DC82028F}" type="presParOf" srcId="{2FFC36A9-7042-4ADC-84A0-DB89572851DF}" destId="{3BFBB448-8245-4BC1-B0AA-EB85D5C8698A}" srcOrd="0" destOrd="0" presId="urn:microsoft.com/office/officeart/2008/layout/LinedList"/>
    <dgm:cxn modelId="{207B84BE-7A16-4751-B7E1-48677FD93C73}" type="presParOf" srcId="{2FFC36A9-7042-4ADC-84A0-DB89572851DF}" destId="{CD99DDB3-5B8F-4DFD-884E-C8DFA3DD8750}" srcOrd="1" destOrd="0" presId="urn:microsoft.com/office/officeart/2008/layout/LinedList"/>
    <dgm:cxn modelId="{9BDD797D-A2D8-451B-8879-24C091E2D545}" type="presParOf" srcId="{906DAE94-EBF4-475B-BAC3-11873075E5FC}" destId="{EA7B82DE-C0D2-4CF0-9D57-D373D8DD0725}" srcOrd="2" destOrd="0" presId="urn:microsoft.com/office/officeart/2008/layout/LinedList"/>
    <dgm:cxn modelId="{41EAF0F5-F893-464A-B55E-FF2BA8D61B99}" type="presParOf" srcId="{906DAE94-EBF4-475B-BAC3-11873075E5FC}" destId="{942E7ACC-4BF9-40D6-8B33-AB91C98F473D}" srcOrd="3" destOrd="0" presId="urn:microsoft.com/office/officeart/2008/layout/LinedList"/>
    <dgm:cxn modelId="{CCDC7B9F-FE2F-4B7B-B834-07541B3729F0}" type="presParOf" srcId="{942E7ACC-4BF9-40D6-8B33-AB91C98F473D}" destId="{84E1D01B-EFFC-400A-9ECA-4A438090C962}" srcOrd="0" destOrd="0" presId="urn:microsoft.com/office/officeart/2008/layout/LinedList"/>
    <dgm:cxn modelId="{801ABBB7-E92B-4F92-80C1-B7B2DFF0F0B4}" type="presParOf" srcId="{942E7ACC-4BF9-40D6-8B33-AB91C98F473D}" destId="{763359C7-1CCB-4F76-9EF5-99AE83AA7750}" srcOrd="1" destOrd="0" presId="urn:microsoft.com/office/officeart/2008/layout/LinedList"/>
    <dgm:cxn modelId="{9779F4DE-F232-49CA-B0C6-E691017D98F8}" type="presParOf" srcId="{906DAE94-EBF4-475B-BAC3-11873075E5FC}" destId="{AF867CD4-7805-4B97-95C3-5E6C0C530394}" srcOrd="4" destOrd="0" presId="urn:microsoft.com/office/officeart/2008/layout/LinedList"/>
    <dgm:cxn modelId="{AFC551F8-F15D-4C42-AF9D-486928631D2C}" type="presParOf" srcId="{906DAE94-EBF4-475B-BAC3-11873075E5FC}" destId="{D06D4A10-481F-4AD2-9297-AF5256E0BAD9}" srcOrd="5" destOrd="0" presId="urn:microsoft.com/office/officeart/2008/layout/LinedList"/>
    <dgm:cxn modelId="{3B06F817-9273-4B65-9777-08F496CD74B1}" type="presParOf" srcId="{D06D4A10-481F-4AD2-9297-AF5256E0BAD9}" destId="{B5E29F72-E1C4-4AE5-BD03-E78F5CEBBFA8}" srcOrd="0" destOrd="0" presId="urn:microsoft.com/office/officeart/2008/layout/LinedList"/>
    <dgm:cxn modelId="{CE8C3DA9-140B-4CA1-A7F6-EB90190D2614}" type="presParOf" srcId="{D06D4A10-481F-4AD2-9297-AF5256E0BAD9}" destId="{221FD220-4B0E-4AE7-94FD-157A763C935C}" srcOrd="1" destOrd="0" presId="urn:microsoft.com/office/officeart/2008/layout/LinedList"/>
    <dgm:cxn modelId="{629CB7EE-C506-4558-B9A3-4B00A732E898}" type="presParOf" srcId="{906DAE94-EBF4-475B-BAC3-11873075E5FC}" destId="{6E5EDE7A-E2D2-416A-9358-A7FD2F56BFB8}" srcOrd="6" destOrd="0" presId="urn:microsoft.com/office/officeart/2008/layout/LinedList"/>
    <dgm:cxn modelId="{20B9672E-3217-4742-9737-CC733239B7AE}" type="presParOf" srcId="{906DAE94-EBF4-475B-BAC3-11873075E5FC}" destId="{1C030D0E-B4E3-4984-8A8B-B1D64F6CA075}" srcOrd="7" destOrd="0" presId="urn:microsoft.com/office/officeart/2008/layout/LinedList"/>
    <dgm:cxn modelId="{4A729D12-5594-402E-A6C8-E5D591DD4543}" type="presParOf" srcId="{1C030D0E-B4E3-4984-8A8B-B1D64F6CA075}" destId="{A6F39546-6E32-4F48-BF80-C7ACA7207413}" srcOrd="0" destOrd="0" presId="urn:microsoft.com/office/officeart/2008/layout/LinedList"/>
    <dgm:cxn modelId="{37FF8103-950C-4485-BB59-AB8451BF07A4}" type="presParOf" srcId="{1C030D0E-B4E3-4984-8A8B-B1D64F6CA075}" destId="{3C6A2566-E6D3-4FF0-B874-683B688D4161}" srcOrd="1" destOrd="0" presId="urn:microsoft.com/office/officeart/2008/layout/LinedList"/>
    <dgm:cxn modelId="{E3CEEEE2-8E65-4DA4-937C-5BF61CE601C2}" type="presParOf" srcId="{906DAE94-EBF4-475B-BAC3-11873075E5FC}" destId="{89E9CAB3-BA0C-4034-910E-10317EE92905}" srcOrd="8" destOrd="0" presId="urn:microsoft.com/office/officeart/2008/layout/LinedList"/>
    <dgm:cxn modelId="{98D2D826-F983-4ABD-A3E8-08D7EFA2A02D}" type="presParOf" srcId="{906DAE94-EBF4-475B-BAC3-11873075E5FC}" destId="{FAC735F2-AB72-4CBA-9C59-1FC89DD039D6}" srcOrd="9" destOrd="0" presId="urn:microsoft.com/office/officeart/2008/layout/LinedList"/>
    <dgm:cxn modelId="{B0FDC6CF-28E8-40A3-A560-E186298272B5}" type="presParOf" srcId="{FAC735F2-AB72-4CBA-9C59-1FC89DD039D6}" destId="{AB819B4A-1147-40F0-8691-2E3BB551F5BC}" srcOrd="0" destOrd="0" presId="urn:microsoft.com/office/officeart/2008/layout/LinedList"/>
    <dgm:cxn modelId="{C3040EBB-9604-4A17-BBE1-16241BEF5AF7}" type="presParOf" srcId="{FAC735F2-AB72-4CBA-9C59-1FC89DD039D6}" destId="{17FB67D2-B107-4903-9AEF-303997D3DF55}" srcOrd="1" destOrd="0" presId="urn:microsoft.com/office/officeart/2008/layout/LinedList"/>
    <dgm:cxn modelId="{1C45DB9F-A221-4AAF-8DB7-BB0EA387715C}" type="presParOf" srcId="{906DAE94-EBF4-475B-BAC3-11873075E5FC}" destId="{B445DB91-1A98-47D0-9981-E44857A06293}" srcOrd="10" destOrd="0" presId="urn:microsoft.com/office/officeart/2008/layout/LinedList"/>
    <dgm:cxn modelId="{9E71F76A-26F5-4622-A797-230A6B2ADDF5}" type="presParOf" srcId="{906DAE94-EBF4-475B-BAC3-11873075E5FC}" destId="{FC49B4F4-97F9-4EF2-88A8-A0E97C314030}" srcOrd="11" destOrd="0" presId="urn:microsoft.com/office/officeart/2008/layout/LinedList"/>
    <dgm:cxn modelId="{D58259F7-7712-47A6-89F1-834CDA1003E0}" type="presParOf" srcId="{FC49B4F4-97F9-4EF2-88A8-A0E97C314030}" destId="{01E154CB-FFD8-4E74-AE61-FE6591AA0201}" srcOrd="0" destOrd="0" presId="urn:microsoft.com/office/officeart/2008/layout/LinedList"/>
    <dgm:cxn modelId="{FB40FCBC-D4D7-4BB2-B9B0-A08F2080A1DA}" type="presParOf" srcId="{FC49B4F4-97F9-4EF2-88A8-A0E97C314030}" destId="{550FD19E-B216-4257-BBB7-DE686C746459}" srcOrd="1" destOrd="0" presId="urn:microsoft.com/office/officeart/2008/layout/LinedList"/>
    <dgm:cxn modelId="{ECE531A7-E0ED-4058-86A1-EAACDE3644C8}" type="presParOf" srcId="{906DAE94-EBF4-475B-BAC3-11873075E5FC}" destId="{B9CEC91D-3299-4B81-87A9-BB7947532340}" srcOrd="12" destOrd="0" presId="urn:microsoft.com/office/officeart/2008/layout/LinedList"/>
    <dgm:cxn modelId="{14E95209-B403-4A2D-A592-DAEE6626909D}" type="presParOf" srcId="{906DAE94-EBF4-475B-BAC3-11873075E5FC}" destId="{80E124C3-1573-48E9-8C72-E3273FA7652F}" srcOrd="13" destOrd="0" presId="urn:microsoft.com/office/officeart/2008/layout/LinedList"/>
    <dgm:cxn modelId="{FEC31DDE-B616-468B-8455-85038E3FFCC7}" type="presParOf" srcId="{80E124C3-1573-48E9-8C72-E3273FA7652F}" destId="{27D02F7C-81E0-4D60-8F8F-EA0F400268F9}" srcOrd="0" destOrd="0" presId="urn:microsoft.com/office/officeart/2008/layout/LinedList"/>
    <dgm:cxn modelId="{2CEF90C9-D9F5-4D23-B126-A06BE5130797}" type="presParOf" srcId="{80E124C3-1573-48E9-8C72-E3273FA7652F}" destId="{DF23CBA9-A1F0-4FD2-A2FE-D40B15CA3FA8}" srcOrd="1" destOrd="0" presId="urn:microsoft.com/office/officeart/2008/layout/LinedList"/>
    <dgm:cxn modelId="{9E6A9D0F-F16E-4EDF-A1E8-1F969121653D}" type="presParOf" srcId="{906DAE94-EBF4-475B-BAC3-11873075E5FC}" destId="{8B29F9CB-B4D8-48D1-9BAF-38E0801147EB}" srcOrd="14" destOrd="0" presId="urn:microsoft.com/office/officeart/2008/layout/LinedList"/>
    <dgm:cxn modelId="{C3B663A5-811E-4F87-B298-033FAC24E7B2}" type="presParOf" srcId="{906DAE94-EBF4-475B-BAC3-11873075E5FC}" destId="{219B1B94-B778-4866-9E33-AA636C763F15}" srcOrd="15" destOrd="0" presId="urn:microsoft.com/office/officeart/2008/layout/LinedList"/>
    <dgm:cxn modelId="{60A7EEF4-6898-44D7-9D8E-1A8B0C16D550}" type="presParOf" srcId="{219B1B94-B778-4866-9E33-AA636C763F15}" destId="{ED36350D-F096-46D2-8A8F-5CBFEC38D4B8}" srcOrd="0" destOrd="0" presId="urn:microsoft.com/office/officeart/2008/layout/LinedList"/>
    <dgm:cxn modelId="{542EE4BC-859E-4041-8AB2-3AA8B56A9DF4}" type="presParOf" srcId="{219B1B94-B778-4866-9E33-AA636C763F15}" destId="{0A3CF997-FABC-41AD-813B-DE8BE90A560F}" srcOrd="1" destOrd="0" presId="urn:microsoft.com/office/officeart/2008/layout/LinedList"/>
    <dgm:cxn modelId="{FA7B0E61-2C34-451C-A7F5-9AE4173819C5}" type="presParOf" srcId="{906DAE94-EBF4-475B-BAC3-11873075E5FC}" destId="{EB96CC4F-6DEC-4F12-A3B9-FB4E29A60F18}" srcOrd="16" destOrd="0" presId="urn:microsoft.com/office/officeart/2008/layout/LinedList"/>
    <dgm:cxn modelId="{C199A60A-2EA8-4232-985E-6D8F467AFFCB}" type="presParOf" srcId="{906DAE94-EBF4-475B-BAC3-11873075E5FC}" destId="{A83E4B56-2A72-492C-B606-02CC8DCA254F}" srcOrd="17" destOrd="0" presId="urn:microsoft.com/office/officeart/2008/layout/LinedList"/>
    <dgm:cxn modelId="{BC43F738-5DD5-4A8B-8740-DD6BADD7059E}" type="presParOf" srcId="{A83E4B56-2A72-492C-B606-02CC8DCA254F}" destId="{66191D8E-AB6C-4D1B-AD3B-EA1B73B64E1E}" srcOrd="0" destOrd="0" presId="urn:microsoft.com/office/officeart/2008/layout/LinedList"/>
    <dgm:cxn modelId="{BD76F5A5-F8C4-47A0-8334-DD1D0A29F80D}" type="presParOf" srcId="{A83E4B56-2A72-492C-B606-02CC8DCA254F}" destId="{3FC6E171-FF50-434A-8C9C-296A0C7EA58D}" srcOrd="1" destOrd="0" presId="urn:microsoft.com/office/officeart/2008/layout/LinedList"/>
    <dgm:cxn modelId="{833BE2B6-CB0F-4DE8-B045-BA0D72EFD5DF}" type="presParOf" srcId="{906DAE94-EBF4-475B-BAC3-11873075E5FC}" destId="{31346F96-9813-4B0E-8119-EBEB06FE7973}" srcOrd="18" destOrd="0" presId="urn:microsoft.com/office/officeart/2008/layout/LinedList"/>
    <dgm:cxn modelId="{AFDDA002-0532-4816-8FC1-8B10945F742A}" type="presParOf" srcId="{906DAE94-EBF4-475B-BAC3-11873075E5FC}" destId="{A7D23B71-E9C9-4F9F-9BEC-2E2E849DDCD4}" srcOrd="19" destOrd="0" presId="urn:microsoft.com/office/officeart/2008/layout/LinedList"/>
    <dgm:cxn modelId="{FDA418BA-50C8-498E-84E0-3A602F2894E5}" type="presParOf" srcId="{A7D23B71-E9C9-4F9F-9BEC-2E2E849DDCD4}" destId="{5F00F130-FB3A-4FFD-8F2B-31E843B99B08}" srcOrd="0" destOrd="0" presId="urn:microsoft.com/office/officeart/2008/layout/LinedList"/>
    <dgm:cxn modelId="{5D2333E7-7EFA-43F3-A8F0-D17043084D39}" type="presParOf" srcId="{A7D23B71-E9C9-4F9F-9BEC-2E2E849DDCD4}" destId="{59B41EED-6EE1-4799-A9C5-F4BFE50D4F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4D91AB-869A-4F8E-B2BE-5DB41CB37D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26E7B8-A663-45C3-B951-0526B5424750}">
      <dgm:prSet/>
      <dgm:spPr/>
      <dgm:t>
        <a:bodyPr/>
        <a:lstStyle/>
        <a:p>
          <a:r>
            <a:rPr lang="en-US"/>
            <a:t>The primary goal of this predictive analytics project is to develop a robust regression model that accurately forecasts product demand by predicting sales thereby increasing inventory performance.</a:t>
          </a:r>
        </a:p>
      </dgm:t>
    </dgm:pt>
    <dgm:pt modelId="{03BD6DD8-9E1A-4753-BA84-563BAAC47D14}" type="parTrans" cxnId="{7D35ED50-7835-42E3-BD8C-3A6CCE322977}">
      <dgm:prSet/>
      <dgm:spPr/>
      <dgm:t>
        <a:bodyPr/>
        <a:lstStyle/>
        <a:p>
          <a:endParaRPr lang="en-US"/>
        </a:p>
      </dgm:t>
    </dgm:pt>
    <dgm:pt modelId="{3389D6F0-E7CB-431B-BD5C-8D6B1904AD50}" type="sibTrans" cxnId="{7D35ED50-7835-42E3-BD8C-3A6CCE322977}">
      <dgm:prSet/>
      <dgm:spPr/>
      <dgm:t>
        <a:bodyPr/>
        <a:lstStyle/>
        <a:p>
          <a:endParaRPr lang="en-US"/>
        </a:p>
      </dgm:t>
    </dgm:pt>
    <dgm:pt modelId="{344A4AA6-DEE0-4E51-B36B-866836F6C7C7}">
      <dgm:prSet/>
      <dgm:spPr/>
      <dgm:t>
        <a:bodyPr/>
        <a:lstStyle/>
        <a:p>
          <a:r>
            <a:rPr lang="en-US"/>
            <a:t>This initiative aims to uncover critical factors influencing sales volume, identify customer preferences, and anticipate market fluctuations. </a:t>
          </a:r>
        </a:p>
      </dgm:t>
    </dgm:pt>
    <dgm:pt modelId="{C84AAF23-49E0-4F96-8265-A6FE9BDFDD76}" type="parTrans" cxnId="{443F7D03-CFAF-4772-9E70-1632953B6D8A}">
      <dgm:prSet/>
      <dgm:spPr/>
      <dgm:t>
        <a:bodyPr/>
        <a:lstStyle/>
        <a:p>
          <a:endParaRPr lang="en-US"/>
        </a:p>
      </dgm:t>
    </dgm:pt>
    <dgm:pt modelId="{0F80D92B-C87F-47C9-803D-158F75BAECD0}" type="sibTrans" cxnId="{443F7D03-CFAF-4772-9E70-1632953B6D8A}">
      <dgm:prSet/>
      <dgm:spPr/>
      <dgm:t>
        <a:bodyPr/>
        <a:lstStyle/>
        <a:p>
          <a:endParaRPr lang="en-US"/>
        </a:p>
      </dgm:t>
    </dgm:pt>
    <dgm:pt modelId="{B09F6A5B-A431-416A-B733-97138212DF0D}">
      <dgm:prSet/>
      <dgm:spPr/>
      <dgm:t>
        <a:bodyPr/>
        <a:lstStyle/>
        <a:p>
          <a:r>
            <a:rPr lang="en-US"/>
            <a:t>Ultimately, the objective is to drive enhanced inventory efficiency, business strategies, enhance operational efficiency, and maximize revenue by leveraging data-driven predictive analytics.</a:t>
          </a:r>
        </a:p>
      </dgm:t>
    </dgm:pt>
    <dgm:pt modelId="{72A738B8-A61A-4EA9-93BC-A09990C9B6D0}" type="parTrans" cxnId="{04D73E01-F0FE-4DF2-8310-C48E8909D04A}">
      <dgm:prSet/>
      <dgm:spPr/>
      <dgm:t>
        <a:bodyPr/>
        <a:lstStyle/>
        <a:p>
          <a:endParaRPr lang="en-US"/>
        </a:p>
      </dgm:t>
    </dgm:pt>
    <dgm:pt modelId="{1E8B6F54-4D5B-4016-83B0-BBB22EBE90CF}" type="sibTrans" cxnId="{04D73E01-F0FE-4DF2-8310-C48E8909D04A}">
      <dgm:prSet/>
      <dgm:spPr/>
      <dgm:t>
        <a:bodyPr/>
        <a:lstStyle/>
        <a:p>
          <a:endParaRPr lang="en-US"/>
        </a:p>
      </dgm:t>
    </dgm:pt>
    <dgm:pt modelId="{7CD7FC70-C747-4ED7-8080-AE21FDDDE657}" type="pres">
      <dgm:prSet presAssocID="{EC4D91AB-869A-4F8E-B2BE-5DB41CB37D4D}" presName="linear" presStyleCnt="0">
        <dgm:presLayoutVars>
          <dgm:animLvl val="lvl"/>
          <dgm:resizeHandles val="exact"/>
        </dgm:presLayoutVars>
      </dgm:prSet>
      <dgm:spPr/>
    </dgm:pt>
    <dgm:pt modelId="{B325E179-2466-4BE8-89C7-599092EFE6C0}" type="pres">
      <dgm:prSet presAssocID="{7F26E7B8-A663-45C3-B951-0526B54247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DBEE60-4573-4077-8FD8-607534B15EA8}" type="pres">
      <dgm:prSet presAssocID="{3389D6F0-E7CB-431B-BD5C-8D6B1904AD50}" presName="spacer" presStyleCnt="0"/>
      <dgm:spPr/>
    </dgm:pt>
    <dgm:pt modelId="{C4CAEA85-5304-4B96-9A86-569583DC71AC}" type="pres">
      <dgm:prSet presAssocID="{344A4AA6-DEE0-4E51-B36B-866836F6C7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68D0739-8BAE-44D3-8A63-4B7D88498F17}" type="pres">
      <dgm:prSet presAssocID="{0F80D92B-C87F-47C9-803D-158F75BAECD0}" presName="spacer" presStyleCnt="0"/>
      <dgm:spPr/>
    </dgm:pt>
    <dgm:pt modelId="{AB237E8A-EDAF-471E-8D4C-673D3DDB6882}" type="pres">
      <dgm:prSet presAssocID="{B09F6A5B-A431-416A-B733-97138212DF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D73E01-F0FE-4DF2-8310-C48E8909D04A}" srcId="{EC4D91AB-869A-4F8E-B2BE-5DB41CB37D4D}" destId="{B09F6A5B-A431-416A-B733-97138212DF0D}" srcOrd="2" destOrd="0" parTransId="{72A738B8-A61A-4EA9-93BC-A09990C9B6D0}" sibTransId="{1E8B6F54-4D5B-4016-83B0-BBB22EBE90CF}"/>
    <dgm:cxn modelId="{443F7D03-CFAF-4772-9E70-1632953B6D8A}" srcId="{EC4D91AB-869A-4F8E-B2BE-5DB41CB37D4D}" destId="{344A4AA6-DEE0-4E51-B36B-866836F6C7C7}" srcOrd="1" destOrd="0" parTransId="{C84AAF23-49E0-4F96-8265-A6FE9BDFDD76}" sibTransId="{0F80D92B-C87F-47C9-803D-158F75BAECD0}"/>
    <dgm:cxn modelId="{B321BF06-57B1-4E35-BC36-577A8437B36A}" type="presOf" srcId="{344A4AA6-DEE0-4E51-B36B-866836F6C7C7}" destId="{C4CAEA85-5304-4B96-9A86-569583DC71AC}" srcOrd="0" destOrd="0" presId="urn:microsoft.com/office/officeart/2005/8/layout/vList2"/>
    <dgm:cxn modelId="{30B2CA41-740D-4FDC-A69F-32015806BE29}" type="presOf" srcId="{B09F6A5B-A431-416A-B733-97138212DF0D}" destId="{AB237E8A-EDAF-471E-8D4C-673D3DDB6882}" srcOrd="0" destOrd="0" presId="urn:microsoft.com/office/officeart/2005/8/layout/vList2"/>
    <dgm:cxn modelId="{7D35ED50-7835-42E3-BD8C-3A6CCE322977}" srcId="{EC4D91AB-869A-4F8E-B2BE-5DB41CB37D4D}" destId="{7F26E7B8-A663-45C3-B951-0526B5424750}" srcOrd="0" destOrd="0" parTransId="{03BD6DD8-9E1A-4753-BA84-563BAAC47D14}" sibTransId="{3389D6F0-E7CB-431B-BD5C-8D6B1904AD50}"/>
    <dgm:cxn modelId="{FD51C09A-61D2-4FA9-A133-432651BDC763}" type="presOf" srcId="{EC4D91AB-869A-4F8E-B2BE-5DB41CB37D4D}" destId="{7CD7FC70-C747-4ED7-8080-AE21FDDDE657}" srcOrd="0" destOrd="0" presId="urn:microsoft.com/office/officeart/2005/8/layout/vList2"/>
    <dgm:cxn modelId="{C4C881DD-6EC1-46EE-ACFB-4AD999E6D613}" type="presOf" srcId="{7F26E7B8-A663-45C3-B951-0526B5424750}" destId="{B325E179-2466-4BE8-89C7-599092EFE6C0}" srcOrd="0" destOrd="0" presId="urn:microsoft.com/office/officeart/2005/8/layout/vList2"/>
    <dgm:cxn modelId="{C8E3FB37-8837-4EC8-AD4D-D006BDD95977}" type="presParOf" srcId="{7CD7FC70-C747-4ED7-8080-AE21FDDDE657}" destId="{B325E179-2466-4BE8-89C7-599092EFE6C0}" srcOrd="0" destOrd="0" presId="urn:microsoft.com/office/officeart/2005/8/layout/vList2"/>
    <dgm:cxn modelId="{8EBA3E10-C10F-4A9C-91C9-4A86971AAEDB}" type="presParOf" srcId="{7CD7FC70-C747-4ED7-8080-AE21FDDDE657}" destId="{3CDBEE60-4573-4077-8FD8-607534B15EA8}" srcOrd="1" destOrd="0" presId="urn:microsoft.com/office/officeart/2005/8/layout/vList2"/>
    <dgm:cxn modelId="{8B617CB6-B93A-4706-968E-EFC3B018B83C}" type="presParOf" srcId="{7CD7FC70-C747-4ED7-8080-AE21FDDDE657}" destId="{C4CAEA85-5304-4B96-9A86-569583DC71AC}" srcOrd="2" destOrd="0" presId="urn:microsoft.com/office/officeart/2005/8/layout/vList2"/>
    <dgm:cxn modelId="{7A745F28-B70A-4C5A-A12C-29C1C4D336AC}" type="presParOf" srcId="{7CD7FC70-C747-4ED7-8080-AE21FDDDE657}" destId="{268D0739-8BAE-44D3-8A63-4B7D88498F17}" srcOrd="3" destOrd="0" presId="urn:microsoft.com/office/officeart/2005/8/layout/vList2"/>
    <dgm:cxn modelId="{3CAD3DAA-58C3-4C49-BA53-E7668C4AF8EC}" type="presParOf" srcId="{7CD7FC70-C747-4ED7-8080-AE21FDDDE657}" destId="{AB237E8A-EDAF-471E-8D4C-673D3DDB68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5BE7C3-0D1D-4004-B9F3-E2BDFCB0343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2D75E1-CEAD-4932-9CBC-B4977B712901}">
      <dgm:prSet/>
      <dgm:spPr/>
      <dgm:t>
        <a:bodyPr/>
        <a:lstStyle/>
        <a:p>
          <a:r>
            <a:rPr lang="en-US" b="1" u="sng"/>
            <a:t>Competitive Edge:</a:t>
          </a:r>
          <a:r>
            <a:rPr lang="en-US"/>
            <a:t> Predictive analytics provides a competitive advantage by foreseeing market trends and customer preferences, enabling proactive strategies to stay ahead in a competitive landscape.</a:t>
          </a:r>
        </a:p>
      </dgm:t>
    </dgm:pt>
    <dgm:pt modelId="{2152833F-6A54-4F32-A90A-61D75380ED72}" type="parTrans" cxnId="{ADD8C4CE-3D0C-4F68-9F92-B278D2A923A4}">
      <dgm:prSet/>
      <dgm:spPr/>
      <dgm:t>
        <a:bodyPr/>
        <a:lstStyle/>
        <a:p>
          <a:endParaRPr lang="en-US"/>
        </a:p>
      </dgm:t>
    </dgm:pt>
    <dgm:pt modelId="{63BC4622-6E4B-41D7-B8B9-E8A86DEF1D0C}" type="sibTrans" cxnId="{ADD8C4CE-3D0C-4F68-9F92-B278D2A923A4}">
      <dgm:prSet/>
      <dgm:spPr/>
      <dgm:t>
        <a:bodyPr/>
        <a:lstStyle/>
        <a:p>
          <a:endParaRPr lang="en-US"/>
        </a:p>
      </dgm:t>
    </dgm:pt>
    <dgm:pt modelId="{05663C34-8A57-41C2-998D-A91ADF22C75F}">
      <dgm:prSet/>
      <dgm:spPr/>
      <dgm:t>
        <a:bodyPr/>
        <a:lstStyle/>
        <a:p>
          <a:r>
            <a:rPr lang="en-US" b="1" u="sng"/>
            <a:t>Resource Optimization</a:t>
          </a:r>
          <a:r>
            <a:rPr lang="en-US" b="1"/>
            <a:t>:</a:t>
          </a:r>
          <a:r>
            <a:rPr lang="en-US"/>
            <a:t> Efficiently allocate resources such as inventory, manpower, and marketing budgets by accurately forecasting sales and demand, reducing costs, and maximizing efficiency.</a:t>
          </a:r>
        </a:p>
      </dgm:t>
    </dgm:pt>
    <dgm:pt modelId="{0C59869F-3DB9-4B82-9254-0E538AE9BD0D}" type="parTrans" cxnId="{DCEE09DA-DB75-4C4A-8F24-DDB4307C448B}">
      <dgm:prSet/>
      <dgm:spPr/>
      <dgm:t>
        <a:bodyPr/>
        <a:lstStyle/>
        <a:p>
          <a:endParaRPr lang="en-US"/>
        </a:p>
      </dgm:t>
    </dgm:pt>
    <dgm:pt modelId="{AD0771E3-96CF-4E44-A6EF-F5828467129F}" type="sibTrans" cxnId="{DCEE09DA-DB75-4C4A-8F24-DDB4307C448B}">
      <dgm:prSet/>
      <dgm:spPr/>
      <dgm:t>
        <a:bodyPr/>
        <a:lstStyle/>
        <a:p>
          <a:endParaRPr lang="en-US"/>
        </a:p>
      </dgm:t>
    </dgm:pt>
    <dgm:pt modelId="{0E77F618-DDDB-4ADC-A672-DCBB6DA912F1}">
      <dgm:prSet/>
      <dgm:spPr/>
      <dgm:t>
        <a:bodyPr/>
        <a:lstStyle/>
        <a:p>
          <a:r>
            <a:rPr lang="en-US" b="1" u="sng"/>
            <a:t>Enhanced Customer Engagement:</a:t>
          </a:r>
          <a:r>
            <a:rPr lang="en-US"/>
            <a:t> Tailoring products, services, and marketing strategies based on predictive insights improves customer satisfaction and fosters loyalty.</a:t>
          </a:r>
        </a:p>
      </dgm:t>
    </dgm:pt>
    <dgm:pt modelId="{C3878FCB-C43C-40CD-9441-90A5E90C286D}" type="parTrans" cxnId="{144C6E03-C435-4192-A683-55D7BDED7B73}">
      <dgm:prSet/>
      <dgm:spPr/>
      <dgm:t>
        <a:bodyPr/>
        <a:lstStyle/>
        <a:p>
          <a:endParaRPr lang="en-US"/>
        </a:p>
      </dgm:t>
    </dgm:pt>
    <dgm:pt modelId="{E04E2164-70C9-47CA-B8C3-0140144C89E5}" type="sibTrans" cxnId="{144C6E03-C435-4192-A683-55D7BDED7B73}">
      <dgm:prSet/>
      <dgm:spPr/>
      <dgm:t>
        <a:bodyPr/>
        <a:lstStyle/>
        <a:p>
          <a:endParaRPr lang="en-US"/>
        </a:p>
      </dgm:t>
    </dgm:pt>
    <dgm:pt modelId="{D06E272B-BF01-4CC5-A009-6DC697E371FB}">
      <dgm:prSet/>
      <dgm:spPr/>
      <dgm:t>
        <a:bodyPr/>
        <a:lstStyle/>
        <a:p>
          <a:r>
            <a:rPr lang="en-US" b="1" u="sng"/>
            <a:t>Cost Reduction &amp; Revenue Maximization:</a:t>
          </a:r>
          <a:r>
            <a:rPr lang="en-US"/>
            <a:t> Accurate sales forecasts facilitate optimal inventory management, reducing excess inventory costs and ensuring products are available when needed, thus maximizing revenue.</a:t>
          </a:r>
        </a:p>
      </dgm:t>
    </dgm:pt>
    <dgm:pt modelId="{E7BEC506-1D72-4DF6-972F-670B4229BF5C}" type="parTrans" cxnId="{681C9718-313A-458C-925F-08D2815F5225}">
      <dgm:prSet/>
      <dgm:spPr/>
      <dgm:t>
        <a:bodyPr/>
        <a:lstStyle/>
        <a:p>
          <a:endParaRPr lang="en-US"/>
        </a:p>
      </dgm:t>
    </dgm:pt>
    <dgm:pt modelId="{04864ADE-9C7F-4980-9A3D-46D431D0CA74}" type="sibTrans" cxnId="{681C9718-313A-458C-925F-08D2815F5225}">
      <dgm:prSet/>
      <dgm:spPr/>
      <dgm:t>
        <a:bodyPr/>
        <a:lstStyle/>
        <a:p>
          <a:endParaRPr lang="en-US"/>
        </a:p>
      </dgm:t>
    </dgm:pt>
    <dgm:pt modelId="{262D62C3-9892-4D87-8155-7C0750A42139}">
      <dgm:prSet/>
      <dgm:spPr/>
      <dgm:t>
        <a:bodyPr/>
        <a:lstStyle/>
        <a:p>
          <a:r>
            <a:rPr lang="en-US" b="1" u="sng"/>
            <a:t>Data-Driven Decision Making</a:t>
          </a:r>
          <a:r>
            <a:rPr lang="en-US" b="1"/>
            <a:t>:</a:t>
          </a:r>
          <a:r>
            <a:rPr lang="en-US"/>
            <a:t> Predictive analytics guides strategic decisions, supporting market expansion, product development, and pricing strategies, leading to informed, data-driven decisions.</a:t>
          </a:r>
        </a:p>
      </dgm:t>
    </dgm:pt>
    <dgm:pt modelId="{CC97C733-26D6-4EAC-A988-866FFD0EA1FD}" type="parTrans" cxnId="{DE11DB2B-1BDF-4791-B5A3-5ACD545518E1}">
      <dgm:prSet/>
      <dgm:spPr/>
      <dgm:t>
        <a:bodyPr/>
        <a:lstStyle/>
        <a:p>
          <a:endParaRPr lang="en-US"/>
        </a:p>
      </dgm:t>
    </dgm:pt>
    <dgm:pt modelId="{CE96D306-BDAE-4744-9784-864F3031AE54}" type="sibTrans" cxnId="{DE11DB2B-1BDF-4791-B5A3-5ACD545518E1}">
      <dgm:prSet/>
      <dgm:spPr/>
      <dgm:t>
        <a:bodyPr/>
        <a:lstStyle/>
        <a:p>
          <a:endParaRPr lang="en-US"/>
        </a:p>
      </dgm:t>
    </dgm:pt>
    <dgm:pt modelId="{DDC1B4C6-61E6-494A-AA7B-33A72DF581D8}">
      <dgm:prSet/>
      <dgm:spPr/>
      <dgm:t>
        <a:bodyPr/>
        <a:lstStyle/>
        <a:p>
          <a:r>
            <a:rPr lang="en-US" b="1" u="sng"/>
            <a:t>Operational Efficiency</a:t>
          </a:r>
          <a:r>
            <a:rPr lang="en-US" b="1"/>
            <a:t>:</a:t>
          </a:r>
          <a:r>
            <a:rPr lang="en-US"/>
            <a:t> By predicting future trends, businesses enhance operational efficiency, adapt quickly to market changes, and improve overall performance.</a:t>
          </a:r>
        </a:p>
      </dgm:t>
    </dgm:pt>
    <dgm:pt modelId="{7DF0F417-969F-4FB6-A526-CA25EAAB61BB}" type="parTrans" cxnId="{4F34A4F9-1AF5-4A4B-854E-F25DA05DCCF4}">
      <dgm:prSet/>
      <dgm:spPr/>
      <dgm:t>
        <a:bodyPr/>
        <a:lstStyle/>
        <a:p>
          <a:endParaRPr lang="en-US"/>
        </a:p>
      </dgm:t>
    </dgm:pt>
    <dgm:pt modelId="{8908EBB1-0AB5-4EDA-B541-FE5614C25D0E}" type="sibTrans" cxnId="{4F34A4F9-1AF5-4A4B-854E-F25DA05DCCF4}">
      <dgm:prSet/>
      <dgm:spPr/>
      <dgm:t>
        <a:bodyPr/>
        <a:lstStyle/>
        <a:p>
          <a:endParaRPr lang="en-US"/>
        </a:p>
      </dgm:t>
    </dgm:pt>
    <dgm:pt modelId="{BB5000BC-AE51-4B08-95B8-B787DFCC53BE}" type="pres">
      <dgm:prSet presAssocID="{B95BE7C3-0D1D-4004-B9F3-E2BDFCB03438}" presName="diagram" presStyleCnt="0">
        <dgm:presLayoutVars>
          <dgm:dir/>
          <dgm:resizeHandles val="exact"/>
        </dgm:presLayoutVars>
      </dgm:prSet>
      <dgm:spPr/>
    </dgm:pt>
    <dgm:pt modelId="{3C793E40-4D7A-40D4-8574-6A6F4E9A224F}" type="pres">
      <dgm:prSet presAssocID="{B52D75E1-CEAD-4932-9CBC-B4977B712901}" presName="node" presStyleLbl="node1" presStyleIdx="0" presStyleCnt="6">
        <dgm:presLayoutVars>
          <dgm:bulletEnabled val="1"/>
        </dgm:presLayoutVars>
      </dgm:prSet>
      <dgm:spPr/>
    </dgm:pt>
    <dgm:pt modelId="{DCB494FF-4C7C-4983-84E5-6C6DDE0A59CA}" type="pres">
      <dgm:prSet presAssocID="{63BC4622-6E4B-41D7-B8B9-E8A86DEF1D0C}" presName="sibTrans" presStyleCnt="0"/>
      <dgm:spPr/>
    </dgm:pt>
    <dgm:pt modelId="{CF57AAAC-5ED9-4206-97A7-0FA262C845FE}" type="pres">
      <dgm:prSet presAssocID="{05663C34-8A57-41C2-998D-A91ADF22C75F}" presName="node" presStyleLbl="node1" presStyleIdx="1" presStyleCnt="6">
        <dgm:presLayoutVars>
          <dgm:bulletEnabled val="1"/>
        </dgm:presLayoutVars>
      </dgm:prSet>
      <dgm:spPr/>
    </dgm:pt>
    <dgm:pt modelId="{7EA737AA-35BA-4179-8002-7A6C5679B21F}" type="pres">
      <dgm:prSet presAssocID="{AD0771E3-96CF-4E44-A6EF-F5828467129F}" presName="sibTrans" presStyleCnt="0"/>
      <dgm:spPr/>
    </dgm:pt>
    <dgm:pt modelId="{FB0347DE-D7D0-4309-B14D-FDC67C04A222}" type="pres">
      <dgm:prSet presAssocID="{0E77F618-DDDB-4ADC-A672-DCBB6DA912F1}" presName="node" presStyleLbl="node1" presStyleIdx="2" presStyleCnt="6">
        <dgm:presLayoutVars>
          <dgm:bulletEnabled val="1"/>
        </dgm:presLayoutVars>
      </dgm:prSet>
      <dgm:spPr/>
    </dgm:pt>
    <dgm:pt modelId="{20DFAA6A-3C2C-4A38-832B-5EDEFD029B22}" type="pres">
      <dgm:prSet presAssocID="{E04E2164-70C9-47CA-B8C3-0140144C89E5}" presName="sibTrans" presStyleCnt="0"/>
      <dgm:spPr/>
    </dgm:pt>
    <dgm:pt modelId="{BAF7F762-0BC6-4A15-B9ED-F980C64DDCA8}" type="pres">
      <dgm:prSet presAssocID="{D06E272B-BF01-4CC5-A009-6DC697E371FB}" presName="node" presStyleLbl="node1" presStyleIdx="3" presStyleCnt="6">
        <dgm:presLayoutVars>
          <dgm:bulletEnabled val="1"/>
        </dgm:presLayoutVars>
      </dgm:prSet>
      <dgm:spPr/>
    </dgm:pt>
    <dgm:pt modelId="{AAFDD8D0-11DF-409D-BB9B-F41CF4F77469}" type="pres">
      <dgm:prSet presAssocID="{04864ADE-9C7F-4980-9A3D-46D431D0CA74}" presName="sibTrans" presStyleCnt="0"/>
      <dgm:spPr/>
    </dgm:pt>
    <dgm:pt modelId="{F93796E1-82CD-4A6F-883E-22DD7E917959}" type="pres">
      <dgm:prSet presAssocID="{262D62C3-9892-4D87-8155-7C0750A42139}" presName="node" presStyleLbl="node1" presStyleIdx="4" presStyleCnt="6">
        <dgm:presLayoutVars>
          <dgm:bulletEnabled val="1"/>
        </dgm:presLayoutVars>
      </dgm:prSet>
      <dgm:spPr/>
    </dgm:pt>
    <dgm:pt modelId="{C8D11EF0-D06D-4B72-B4C8-CEDFC1874864}" type="pres">
      <dgm:prSet presAssocID="{CE96D306-BDAE-4744-9784-864F3031AE54}" presName="sibTrans" presStyleCnt="0"/>
      <dgm:spPr/>
    </dgm:pt>
    <dgm:pt modelId="{3801797F-E792-442D-A1DD-5FC49C65C5A7}" type="pres">
      <dgm:prSet presAssocID="{DDC1B4C6-61E6-494A-AA7B-33A72DF581D8}" presName="node" presStyleLbl="node1" presStyleIdx="5" presStyleCnt="6">
        <dgm:presLayoutVars>
          <dgm:bulletEnabled val="1"/>
        </dgm:presLayoutVars>
      </dgm:prSet>
      <dgm:spPr/>
    </dgm:pt>
  </dgm:ptLst>
  <dgm:cxnLst>
    <dgm:cxn modelId="{144C6E03-C435-4192-A683-55D7BDED7B73}" srcId="{B95BE7C3-0D1D-4004-B9F3-E2BDFCB03438}" destId="{0E77F618-DDDB-4ADC-A672-DCBB6DA912F1}" srcOrd="2" destOrd="0" parTransId="{C3878FCB-C43C-40CD-9441-90A5E90C286D}" sibTransId="{E04E2164-70C9-47CA-B8C3-0140144C89E5}"/>
    <dgm:cxn modelId="{1A27240E-3A6D-4E68-86D6-C81C91994158}" type="presOf" srcId="{262D62C3-9892-4D87-8155-7C0750A42139}" destId="{F93796E1-82CD-4A6F-883E-22DD7E917959}" srcOrd="0" destOrd="0" presId="urn:microsoft.com/office/officeart/2005/8/layout/default"/>
    <dgm:cxn modelId="{681C9718-313A-458C-925F-08D2815F5225}" srcId="{B95BE7C3-0D1D-4004-B9F3-E2BDFCB03438}" destId="{D06E272B-BF01-4CC5-A009-6DC697E371FB}" srcOrd="3" destOrd="0" parTransId="{E7BEC506-1D72-4DF6-972F-670B4229BF5C}" sibTransId="{04864ADE-9C7F-4980-9A3D-46D431D0CA74}"/>
    <dgm:cxn modelId="{DE11DB2B-1BDF-4791-B5A3-5ACD545518E1}" srcId="{B95BE7C3-0D1D-4004-B9F3-E2BDFCB03438}" destId="{262D62C3-9892-4D87-8155-7C0750A42139}" srcOrd="4" destOrd="0" parTransId="{CC97C733-26D6-4EAC-A988-866FFD0EA1FD}" sibTransId="{CE96D306-BDAE-4744-9784-864F3031AE54}"/>
    <dgm:cxn modelId="{F9C4302E-DD11-44CD-990F-76F4E842BD60}" type="presOf" srcId="{05663C34-8A57-41C2-998D-A91ADF22C75F}" destId="{CF57AAAC-5ED9-4206-97A7-0FA262C845FE}" srcOrd="0" destOrd="0" presId="urn:microsoft.com/office/officeart/2005/8/layout/default"/>
    <dgm:cxn modelId="{E2E8B0A1-AF4D-491F-9598-1CC1815ED527}" type="presOf" srcId="{DDC1B4C6-61E6-494A-AA7B-33A72DF581D8}" destId="{3801797F-E792-442D-A1DD-5FC49C65C5A7}" srcOrd="0" destOrd="0" presId="urn:microsoft.com/office/officeart/2005/8/layout/default"/>
    <dgm:cxn modelId="{356828AC-4675-4A0E-B1DB-5BCCBC0A77E9}" type="presOf" srcId="{B52D75E1-CEAD-4932-9CBC-B4977B712901}" destId="{3C793E40-4D7A-40D4-8574-6A6F4E9A224F}" srcOrd="0" destOrd="0" presId="urn:microsoft.com/office/officeart/2005/8/layout/default"/>
    <dgm:cxn modelId="{BA3D78BB-BBF3-467F-B496-191D91A53B2F}" type="presOf" srcId="{B95BE7C3-0D1D-4004-B9F3-E2BDFCB03438}" destId="{BB5000BC-AE51-4B08-95B8-B787DFCC53BE}" srcOrd="0" destOrd="0" presId="urn:microsoft.com/office/officeart/2005/8/layout/default"/>
    <dgm:cxn modelId="{ADD8C4CE-3D0C-4F68-9F92-B278D2A923A4}" srcId="{B95BE7C3-0D1D-4004-B9F3-E2BDFCB03438}" destId="{B52D75E1-CEAD-4932-9CBC-B4977B712901}" srcOrd="0" destOrd="0" parTransId="{2152833F-6A54-4F32-A90A-61D75380ED72}" sibTransId="{63BC4622-6E4B-41D7-B8B9-E8A86DEF1D0C}"/>
    <dgm:cxn modelId="{91309AD0-CBE4-4D1E-A708-97F1D26C4C9F}" type="presOf" srcId="{0E77F618-DDDB-4ADC-A672-DCBB6DA912F1}" destId="{FB0347DE-D7D0-4309-B14D-FDC67C04A222}" srcOrd="0" destOrd="0" presId="urn:microsoft.com/office/officeart/2005/8/layout/default"/>
    <dgm:cxn modelId="{DCEE09DA-DB75-4C4A-8F24-DDB4307C448B}" srcId="{B95BE7C3-0D1D-4004-B9F3-E2BDFCB03438}" destId="{05663C34-8A57-41C2-998D-A91ADF22C75F}" srcOrd="1" destOrd="0" parTransId="{0C59869F-3DB9-4B82-9254-0E538AE9BD0D}" sibTransId="{AD0771E3-96CF-4E44-A6EF-F5828467129F}"/>
    <dgm:cxn modelId="{A679C0E5-19AA-4245-83F2-1633DCC1DD8E}" type="presOf" srcId="{D06E272B-BF01-4CC5-A009-6DC697E371FB}" destId="{BAF7F762-0BC6-4A15-B9ED-F980C64DDCA8}" srcOrd="0" destOrd="0" presId="urn:microsoft.com/office/officeart/2005/8/layout/default"/>
    <dgm:cxn modelId="{4F34A4F9-1AF5-4A4B-854E-F25DA05DCCF4}" srcId="{B95BE7C3-0D1D-4004-B9F3-E2BDFCB03438}" destId="{DDC1B4C6-61E6-494A-AA7B-33A72DF581D8}" srcOrd="5" destOrd="0" parTransId="{7DF0F417-969F-4FB6-A526-CA25EAAB61BB}" sibTransId="{8908EBB1-0AB5-4EDA-B541-FE5614C25D0E}"/>
    <dgm:cxn modelId="{2F4AFC18-C5E3-44CD-AE54-A88D514C9B70}" type="presParOf" srcId="{BB5000BC-AE51-4B08-95B8-B787DFCC53BE}" destId="{3C793E40-4D7A-40D4-8574-6A6F4E9A224F}" srcOrd="0" destOrd="0" presId="urn:microsoft.com/office/officeart/2005/8/layout/default"/>
    <dgm:cxn modelId="{C34ACF52-270E-4341-A6F8-CC46E087425D}" type="presParOf" srcId="{BB5000BC-AE51-4B08-95B8-B787DFCC53BE}" destId="{DCB494FF-4C7C-4983-84E5-6C6DDE0A59CA}" srcOrd="1" destOrd="0" presId="urn:microsoft.com/office/officeart/2005/8/layout/default"/>
    <dgm:cxn modelId="{D9C363E2-8278-40C8-A89F-26DD603038D3}" type="presParOf" srcId="{BB5000BC-AE51-4B08-95B8-B787DFCC53BE}" destId="{CF57AAAC-5ED9-4206-97A7-0FA262C845FE}" srcOrd="2" destOrd="0" presId="urn:microsoft.com/office/officeart/2005/8/layout/default"/>
    <dgm:cxn modelId="{AC5F9001-1A22-48D3-B10C-A6DCB6C6E53B}" type="presParOf" srcId="{BB5000BC-AE51-4B08-95B8-B787DFCC53BE}" destId="{7EA737AA-35BA-4179-8002-7A6C5679B21F}" srcOrd="3" destOrd="0" presId="urn:microsoft.com/office/officeart/2005/8/layout/default"/>
    <dgm:cxn modelId="{A2D91953-C149-4B0D-BA5F-AF26F26D3F87}" type="presParOf" srcId="{BB5000BC-AE51-4B08-95B8-B787DFCC53BE}" destId="{FB0347DE-D7D0-4309-B14D-FDC67C04A222}" srcOrd="4" destOrd="0" presId="urn:microsoft.com/office/officeart/2005/8/layout/default"/>
    <dgm:cxn modelId="{09428AC3-BFA2-44A5-8CB6-63DEA805D7F8}" type="presParOf" srcId="{BB5000BC-AE51-4B08-95B8-B787DFCC53BE}" destId="{20DFAA6A-3C2C-4A38-832B-5EDEFD029B22}" srcOrd="5" destOrd="0" presId="urn:microsoft.com/office/officeart/2005/8/layout/default"/>
    <dgm:cxn modelId="{B8438C1B-75E4-4F4E-A1B2-5D759BFE6A18}" type="presParOf" srcId="{BB5000BC-AE51-4B08-95B8-B787DFCC53BE}" destId="{BAF7F762-0BC6-4A15-B9ED-F980C64DDCA8}" srcOrd="6" destOrd="0" presId="urn:microsoft.com/office/officeart/2005/8/layout/default"/>
    <dgm:cxn modelId="{1DF81274-5B1E-4236-9738-080E34EE85EC}" type="presParOf" srcId="{BB5000BC-AE51-4B08-95B8-B787DFCC53BE}" destId="{AAFDD8D0-11DF-409D-BB9B-F41CF4F77469}" srcOrd="7" destOrd="0" presId="urn:microsoft.com/office/officeart/2005/8/layout/default"/>
    <dgm:cxn modelId="{82522916-8DC3-4C12-B8F4-390E686ADB95}" type="presParOf" srcId="{BB5000BC-AE51-4B08-95B8-B787DFCC53BE}" destId="{F93796E1-82CD-4A6F-883E-22DD7E917959}" srcOrd="8" destOrd="0" presId="urn:microsoft.com/office/officeart/2005/8/layout/default"/>
    <dgm:cxn modelId="{EC8F401D-3B49-4CAA-AC87-7E746465C9C2}" type="presParOf" srcId="{BB5000BC-AE51-4B08-95B8-B787DFCC53BE}" destId="{C8D11EF0-D06D-4B72-B4C8-CEDFC1874864}" srcOrd="9" destOrd="0" presId="urn:microsoft.com/office/officeart/2005/8/layout/default"/>
    <dgm:cxn modelId="{067DFEC4-BE52-48C9-B383-14DF879F8E42}" type="presParOf" srcId="{BB5000BC-AE51-4B08-95B8-B787DFCC53BE}" destId="{3801797F-E792-442D-A1DD-5FC49C65C5A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2EED60-1069-48D6-8A4F-5AF17A7DA0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92EDA07-F240-4D56-8D5C-B045E9844DF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 u="sng"/>
            <a:t>Scope</a:t>
          </a:r>
          <a:r>
            <a:rPr lang="en-US" b="1"/>
            <a:t>:</a:t>
          </a:r>
          <a:r>
            <a:rPr lang="en-US"/>
            <a:t> This project will deliver a robust regression model for sales forecasting, utilizing available transactional, shipping, customer, and product-related data. It will involve data preprocessing, exploratory analysis, feature engineering, and the development of a predictive model to forecast product demand</a:t>
          </a:r>
          <a:r>
            <a:rPr lang="en-US">
              <a:latin typeface="Calibri Light" panose="020F0302020204030204"/>
            </a:rPr>
            <a:t> from</a:t>
          </a:r>
          <a:r>
            <a:rPr lang="en-US"/>
            <a:t> sales.</a:t>
          </a:r>
        </a:p>
      </dgm:t>
    </dgm:pt>
    <dgm:pt modelId="{32C84438-39E2-467B-9E45-25BC94EFEC55}" type="parTrans" cxnId="{F7C8270F-C5AF-4B62-805D-45EAC3FA27AE}">
      <dgm:prSet/>
      <dgm:spPr/>
      <dgm:t>
        <a:bodyPr/>
        <a:lstStyle/>
        <a:p>
          <a:endParaRPr lang="en-US"/>
        </a:p>
      </dgm:t>
    </dgm:pt>
    <dgm:pt modelId="{998C911F-F66C-41A9-8139-F7D6BFF64560}" type="sibTrans" cxnId="{F7C8270F-C5AF-4B62-805D-45EAC3FA27AE}">
      <dgm:prSet/>
      <dgm:spPr/>
      <dgm:t>
        <a:bodyPr/>
        <a:lstStyle/>
        <a:p>
          <a:endParaRPr lang="en-US"/>
        </a:p>
      </dgm:t>
    </dgm:pt>
    <dgm:pt modelId="{4872FB52-4058-4A57-8445-2E5F010FA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Objectives</a:t>
          </a:r>
          <a:r>
            <a:rPr lang="en-US" b="1"/>
            <a:t>:</a:t>
          </a:r>
          <a:r>
            <a:rPr lang="en-US"/>
            <a:t> The project aims to accurately predict sales volumes, identify influential factors impacting sales, and provide actionable insights to optimize inventory management, marketing strategies, and overall business decision-making processes. However, this project will not delve into predictive models for other business metrics beyond sales, such as customer churn or production forecasting.</a:t>
          </a:r>
        </a:p>
      </dgm:t>
    </dgm:pt>
    <dgm:pt modelId="{4CDA76AB-3724-491E-ADF2-A0935674865C}" type="parTrans" cxnId="{3FF208F6-5DFD-4D24-8CB6-FF0F6CB86FB2}">
      <dgm:prSet/>
      <dgm:spPr/>
      <dgm:t>
        <a:bodyPr/>
        <a:lstStyle/>
        <a:p>
          <a:endParaRPr lang="en-US"/>
        </a:p>
      </dgm:t>
    </dgm:pt>
    <dgm:pt modelId="{0377594F-A7A5-4E19-AF19-BDE2F99FEBD4}" type="sibTrans" cxnId="{3FF208F6-5DFD-4D24-8CB6-FF0F6CB86FB2}">
      <dgm:prSet/>
      <dgm:spPr/>
      <dgm:t>
        <a:bodyPr/>
        <a:lstStyle/>
        <a:p>
          <a:endParaRPr lang="en-US"/>
        </a:p>
      </dgm:t>
    </dgm:pt>
    <dgm:pt modelId="{865B260C-B994-45B6-9E87-DBF5EDBADF49}" type="pres">
      <dgm:prSet presAssocID="{A32EED60-1069-48D6-8A4F-5AF17A7DA028}" presName="root" presStyleCnt="0">
        <dgm:presLayoutVars>
          <dgm:dir/>
          <dgm:resizeHandles val="exact"/>
        </dgm:presLayoutVars>
      </dgm:prSet>
      <dgm:spPr/>
    </dgm:pt>
    <dgm:pt modelId="{29B54870-AE81-4DC3-A18C-99BE4B76E034}" type="pres">
      <dgm:prSet presAssocID="{192EDA07-F240-4D56-8D5C-B045E9844DF8}" presName="compNode" presStyleCnt="0"/>
      <dgm:spPr/>
    </dgm:pt>
    <dgm:pt modelId="{AA0A5467-4259-4D0F-BBC2-A180FE486C60}" type="pres">
      <dgm:prSet presAssocID="{192EDA07-F240-4D56-8D5C-B045E9844DF8}" presName="bgRect" presStyleLbl="bgShp" presStyleIdx="0" presStyleCnt="2"/>
      <dgm:spPr/>
    </dgm:pt>
    <dgm:pt modelId="{FD5CC82D-99FC-400F-87BD-591352C22004}" type="pres">
      <dgm:prSet presAssocID="{192EDA07-F240-4D56-8D5C-B045E9844D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93A5488-27CF-4EEF-B895-376BBC7BB74C}" type="pres">
      <dgm:prSet presAssocID="{192EDA07-F240-4D56-8D5C-B045E9844DF8}" presName="spaceRect" presStyleCnt="0"/>
      <dgm:spPr/>
    </dgm:pt>
    <dgm:pt modelId="{09001C6C-431A-4588-A12C-36DAF53D19F6}" type="pres">
      <dgm:prSet presAssocID="{192EDA07-F240-4D56-8D5C-B045E9844DF8}" presName="parTx" presStyleLbl="revTx" presStyleIdx="0" presStyleCnt="2">
        <dgm:presLayoutVars>
          <dgm:chMax val="0"/>
          <dgm:chPref val="0"/>
        </dgm:presLayoutVars>
      </dgm:prSet>
      <dgm:spPr/>
    </dgm:pt>
    <dgm:pt modelId="{F7E8A3C1-9C73-45E1-9848-E33A144112E7}" type="pres">
      <dgm:prSet presAssocID="{998C911F-F66C-41A9-8139-F7D6BFF64560}" presName="sibTrans" presStyleCnt="0"/>
      <dgm:spPr/>
    </dgm:pt>
    <dgm:pt modelId="{4E6C6D04-A4B7-487D-B19E-0F7551C29A47}" type="pres">
      <dgm:prSet presAssocID="{4872FB52-4058-4A57-8445-2E5F010FADFD}" presName="compNode" presStyleCnt="0"/>
      <dgm:spPr/>
    </dgm:pt>
    <dgm:pt modelId="{700BED76-7737-4627-9FBA-DFC375D1A5E5}" type="pres">
      <dgm:prSet presAssocID="{4872FB52-4058-4A57-8445-2E5F010FADFD}" presName="bgRect" presStyleLbl="bgShp" presStyleIdx="1" presStyleCnt="2"/>
      <dgm:spPr/>
    </dgm:pt>
    <dgm:pt modelId="{BCF6DF83-D6D2-4764-BDEE-A2AE0E463A92}" type="pres">
      <dgm:prSet presAssocID="{4872FB52-4058-4A57-8445-2E5F010FAD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FD2D606-90F3-4BBF-B14A-EB592CA4AC91}" type="pres">
      <dgm:prSet presAssocID="{4872FB52-4058-4A57-8445-2E5F010FADFD}" presName="spaceRect" presStyleCnt="0"/>
      <dgm:spPr/>
    </dgm:pt>
    <dgm:pt modelId="{3B4D2D35-69FC-474F-AB64-A663DD991530}" type="pres">
      <dgm:prSet presAssocID="{4872FB52-4058-4A57-8445-2E5F010FAD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905C0C-9965-4967-8E38-48265E703F2D}" type="presOf" srcId="{4872FB52-4058-4A57-8445-2E5F010FADFD}" destId="{3B4D2D35-69FC-474F-AB64-A663DD991530}" srcOrd="0" destOrd="0" presId="urn:microsoft.com/office/officeart/2018/2/layout/IconVerticalSolidList"/>
    <dgm:cxn modelId="{F7C8270F-C5AF-4B62-805D-45EAC3FA27AE}" srcId="{A32EED60-1069-48D6-8A4F-5AF17A7DA028}" destId="{192EDA07-F240-4D56-8D5C-B045E9844DF8}" srcOrd="0" destOrd="0" parTransId="{32C84438-39E2-467B-9E45-25BC94EFEC55}" sibTransId="{998C911F-F66C-41A9-8139-F7D6BFF64560}"/>
    <dgm:cxn modelId="{F740F957-8E9E-4E2A-A2F0-49F2EA6C4B26}" type="presOf" srcId="{192EDA07-F240-4D56-8D5C-B045E9844DF8}" destId="{09001C6C-431A-4588-A12C-36DAF53D19F6}" srcOrd="0" destOrd="0" presId="urn:microsoft.com/office/officeart/2018/2/layout/IconVerticalSolidList"/>
    <dgm:cxn modelId="{2FB8ED9A-FCBE-4CBD-ABE1-87D03F083F0A}" type="presOf" srcId="{A32EED60-1069-48D6-8A4F-5AF17A7DA028}" destId="{865B260C-B994-45B6-9E87-DBF5EDBADF49}" srcOrd="0" destOrd="0" presId="urn:microsoft.com/office/officeart/2018/2/layout/IconVerticalSolidList"/>
    <dgm:cxn modelId="{3FF208F6-5DFD-4D24-8CB6-FF0F6CB86FB2}" srcId="{A32EED60-1069-48D6-8A4F-5AF17A7DA028}" destId="{4872FB52-4058-4A57-8445-2E5F010FADFD}" srcOrd="1" destOrd="0" parTransId="{4CDA76AB-3724-491E-ADF2-A0935674865C}" sibTransId="{0377594F-A7A5-4E19-AF19-BDE2F99FEBD4}"/>
    <dgm:cxn modelId="{CB2D2247-39A5-4CCC-9F6E-A8CF4D075E23}" type="presParOf" srcId="{865B260C-B994-45B6-9E87-DBF5EDBADF49}" destId="{29B54870-AE81-4DC3-A18C-99BE4B76E034}" srcOrd="0" destOrd="0" presId="urn:microsoft.com/office/officeart/2018/2/layout/IconVerticalSolidList"/>
    <dgm:cxn modelId="{80810F0A-8DED-4959-B15B-2788BEDB898E}" type="presParOf" srcId="{29B54870-AE81-4DC3-A18C-99BE4B76E034}" destId="{AA0A5467-4259-4D0F-BBC2-A180FE486C60}" srcOrd="0" destOrd="0" presId="urn:microsoft.com/office/officeart/2018/2/layout/IconVerticalSolidList"/>
    <dgm:cxn modelId="{21978153-796A-4225-9103-C53A676F6A25}" type="presParOf" srcId="{29B54870-AE81-4DC3-A18C-99BE4B76E034}" destId="{FD5CC82D-99FC-400F-87BD-591352C22004}" srcOrd="1" destOrd="0" presId="urn:microsoft.com/office/officeart/2018/2/layout/IconVerticalSolidList"/>
    <dgm:cxn modelId="{7723B6D2-72B9-4BAF-A3EB-22BE5DDDB7E9}" type="presParOf" srcId="{29B54870-AE81-4DC3-A18C-99BE4B76E034}" destId="{593A5488-27CF-4EEF-B895-376BBC7BB74C}" srcOrd="2" destOrd="0" presId="urn:microsoft.com/office/officeart/2018/2/layout/IconVerticalSolidList"/>
    <dgm:cxn modelId="{39D20546-3FC0-4DD2-B9F2-A10EB470A92A}" type="presParOf" srcId="{29B54870-AE81-4DC3-A18C-99BE4B76E034}" destId="{09001C6C-431A-4588-A12C-36DAF53D19F6}" srcOrd="3" destOrd="0" presId="urn:microsoft.com/office/officeart/2018/2/layout/IconVerticalSolidList"/>
    <dgm:cxn modelId="{E810A7CF-8F28-4AFC-B538-BA989F6026C7}" type="presParOf" srcId="{865B260C-B994-45B6-9E87-DBF5EDBADF49}" destId="{F7E8A3C1-9C73-45E1-9848-E33A144112E7}" srcOrd="1" destOrd="0" presId="urn:microsoft.com/office/officeart/2018/2/layout/IconVerticalSolidList"/>
    <dgm:cxn modelId="{4D82C09C-A98D-4D24-838D-DB562970B305}" type="presParOf" srcId="{865B260C-B994-45B6-9E87-DBF5EDBADF49}" destId="{4E6C6D04-A4B7-487D-B19E-0F7551C29A47}" srcOrd="2" destOrd="0" presId="urn:microsoft.com/office/officeart/2018/2/layout/IconVerticalSolidList"/>
    <dgm:cxn modelId="{146015F3-2CE4-4BE4-9A0A-E2624E074520}" type="presParOf" srcId="{4E6C6D04-A4B7-487D-B19E-0F7551C29A47}" destId="{700BED76-7737-4627-9FBA-DFC375D1A5E5}" srcOrd="0" destOrd="0" presId="urn:microsoft.com/office/officeart/2018/2/layout/IconVerticalSolidList"/>
    <dgm:cxn modelId="{93343BD0-935D-4BC4-9C3F-308793292BBF}" type="presParOf" srcId="{4E6C6D04-A4B7-487D-B19E-0F7551C29A47}" destId="{BCF6DF83-D6D2-4764-BDEE-A2AE0E463A92}" srcOrd="1" destOrd="0" presId="urn:microsoft.com/office/officeart/2018/2/layout/IconVerticalSolidList"/>
    <dgm:cxn modelId="{E6E95802-695B-41D0-A820-2859E383379A}" type="presParOf" srcId="{4E6C6D04-A4B7-487D-B19E-0F7551C29A47}" destId="{4FD2D606-90F3-4BBF-B14A-EB592CA4AC91}" srcOrd="2" destOrd="0" presId="urn:microsoft.com/office/officeart/2018/2/layout/IconVerticalSolidList"/>
    <dgm:cxn modelId="{9615B98C-909C-4416-BF37-8936036A7BC6}" type="presParOf" srcId="{4E6C6D04-A4B7-487D-B19E-0F7551C29A47}" destId="{3B4D2D35-69FC-474F-AB64-A663DD9915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40B6B-FEE2-4C6F-B8D8-C8883C081B80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BB448-8245-4BC1-B0AA-EB85D5C8698A}">
      <dsp:nvSpPr>
        <dsp:cNvPr id="0" name=""/>
        <dsp:cNvSpPr/>
      </dsp:nvSpPr>
      <dsp:spPr>
        <a:xfrm>
          <a:off x="0" y="675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Executive Summary</a:t>
          </a:r>
        </a:p>
      </dsp:txBody>
      <dsp:txXfrm>
        <a:off x="0" y="675"/>
        <a:ext cx="6900512" cy="553478"/>
      </dsp:txXfrm>
    </dsp:sp>
    <dsp:sp modelId="{EA7B82DE-C0D2-4CF0-9D57-D373D8DD0725}">
      <dsp:nvSpPr>
        <dsp:cNvPr id="0" name=""/>
        <dsp:cNvSpPr/>
      </dsp:nvSpPr>
      <dsp:spPr>
        <a:xfrm>
          <a:off x="0" y="554154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1D01B-EFFC-400A-9ECA-4A438090C962}">
      <dsp:nvSpPr>
        <dsp:cNvPr id="0" name=""/>
        <dsp:cNvSpPr/>
      </dsp:nvSpPr>
      <dsp:spPr>
        <a:xfrm>
          <a:off x="0" y="554154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Business Background</a:t>
          </a:r>
        </a:p>
      </dsp:txBody>
      <dsp:txXfrm>
        <a:off x="0" y="554154"/>
        <a:ext cx="6900512" cy="553478"/>
      </dsp:txXfrm>
    </dsp:sp>
    <dsp:sp modelId="{AF867CD4-7805-4B97-95C3-5E6C0C530394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9F72-E1C4-4AE5-BD03-E78F5CEBBFA8}">
      <dsp:nvSpPr>
        <dsp:cNvPr id="0" name=""/>
        <dsp:cNvSpPr/>
      </dsp:nvSpPr>
      <dsp:spPr>
        <a:xfrm>
          <a:off x="0" y="1107633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Core Team and Stakeholders</a:t>
          </a:r>
        </a:p>
      </dsp:txBody>
      <dsp:txXfrm>
        <a:off x="0" y="1107633"/>
        <a:ext cx="6900512" cy="553478"/>
      </dsp:txXfrm>
    </dsp:sp>
    <dsp:sp modelId="{6E5EDE7A-E2D2-416A-9358-A7FD2F56BFB8}">
      <dsp:nvSpPr>
        <dsp:cNvPr id="0" name=""/>
        <dsp:cNvSpPr/>
      </dsp:nvSpPr>
      <dsp:spPr>
        <a:xfrm>
          <a:off x="0" y="166111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39546-6E32-4F48-BF80-C7ACA7207413}">
      <dsp:nvSpPr>
        <dsp:cNvPr id="0" name=""/>
        <dsp:cNvSpPr/>
      </dsp:nvSpPr>
      <dsp:spPr>
        <a:xfrm>
          <a:off x="0" y="1661112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Scope and Objectives</a:t>
          </a:r>
        </a:p>
      </dsp:txBody>
      <dsp:txXfrm>
        <a:off x="0" y="1661112"/>
        <a:ext cx="6900512" cy="553478"/>
      </dsp:txXfrm>
    </dsp:sp>
    <dsp:sp modelId="{89E9CAB3-BA0C-4034-910E-10317EE92905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19B4A-1147-40F0-8691-2E3BB551F5BC}">
      <dsp:nvSpPr>
        <dsp:cNvPr id="0" name=""/>
        <dsp:cNvSpPr/>
      </dsp:nvSpPr>
      <dsp:spPr>
        <a:xfrm>
          <a:off x="0" y="2214591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Development Timeline</a:t>
          </a:r>
        </a:p>
      </dsp:txBody>
      <dsp:txXfrm>
        <a:off x="0" y="2214591"/>
        <a:ext cx="6900512" cy="553478"/>
      </dsp:txXfrm>
    </dsp:sp>
    <dsp:sp modelId="{B445DB91-1A98-47D0-9981-E44857A06293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54CB-FFD8-4E74-AE61-FE6591AA0201}">
      <dsp:nvSpPr>
        <dsp:cNvPr id="0" name=""/>
        <dsp:cNvSpPr/>
      </dsp:nvSpPr>
      <dsp:spPr>
        <a:xfrm>
          <a:off x="0" y="2768070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Development Strategy</a:t>
          </a:r>
        </a:p>
      </dsp:txBody>
      <dsp:txXfrm>
        <a:off x="0" y="2768070"/>
        <a:ext cx="6900512" cy="553478"/>
      </dsp:txXfrm>
    </dsp:sp>
    <dsp:sp modelId="{B9CEC91D-3299-4B81-87A9-BB7947532340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02F7C-81E0-4D60-8F8F-EA0F400268F9}">
      <dsp:nvSpPr>
        <dsp:cNvPr id="0" name=""/>
        <dsp:cNvSpPr/>
      </dsp:nvSpPr>
      <dsp:spPr>
        <a:xfrm>
          <a:off x="0" y="3321549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Development Details</a:t>
          </a:r>
        </a:p>
      </dsp:txBody>
      <dsp:txXfrm>
        <a:off x="0" y="3321549"/>
        <a:ext cx="6900512" cy="553478"/>
      </dsp:txXfrm>
    </dsp:sp>
    <dsp:sp modelId="{8B29F9CB-B4D8-48D1-9BAF-38E0801147EB}">
      <dsp:nvSpPr>
        <dsp:cNvPr id="0" name=""/>
        <dsp:cNvSpPr/>
      </dsp:nvSpPr>
      <dsp:spPr>
        <a:xfrm>
          <a:off x="0" y="3875028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6350D-F096-46D2-8A8F-5CBFEC38D4B8}">
      <dsp:nvSpPr>
        <dsp:cNvPr id="0" name=""/>
        <dsp:cNvSpPr/>
      </dsp:nvSpPr>
      <dsp:spPr>
        <a:xfrm>
          <a:off x="0" y="3875028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0" y="3875028"/>
        <a:ext cx="6900512" cy="553478"/>
      </dsp:txXfrm>
    </dsp:sp>
    <dsp:sp modelId="{EB96CC4F-6DEC-4F12-A3B9-FB4E29A60F18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91D8E-AB6C-4D1B-AD3B-EA1B73B64E1E}">
      <dsp:nvSpPr>
        <dsp:cNvPr id="0" name=""/>
        <dsp:cNvSpPr/>
      </dsp:nvSpPr>
      <dsp:spPr>
        <a:xfrm>
          <a:off x="0" y="4428507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Value and Next Steps</a:t>
          </a:r>
        </a:p>
      </dsp:txBody>
      <dsp:txXfrm>
        <a:off x="0" y="4428507"/>
        <a:ext cx="6900512" cy="553478"/>
      </dsp:txXfrm>
    </dsp:sp>
    <dsp:sp modelId="{31346F96-9813-4B0E-8119-EBEB06FE7973}">
      <dsp:nvSpPr>
        <dsp:cNvPr id="0" name=""/>
        <dsp:cNvSpPr/>
      </dsp:nvSpPr>
      <dsp:spPr>
        <a:xfrm>
          <a:off x="0" y="4981986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0F130-FB3A-4FFD-8F2B-31E843B99B08}">
      <dsp:nvSpPr>
        <dsp:cNvPr id="0" name=""/>
        <dsp:cNvSpPr/>
      </dsp:nvSpPr>
      <dsp:spPr>
        <a:xfrm>
          <a:off x="0" y="4981986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Socialization and Distribution</a:t>
          </a:r>
        </a:p>
      </dsp:txBody>
      <dsp:txXfrm>
        <a:off x="0" y="4981986"/>
        <a:ext cx="6900512" cy="553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5E179-2466-4BE8-89C7-599092EFE6C0}">
      <dsp:nvSpPr>
        <dsp:cNvPr id="0" name=""/>
        <dsp:cNvSpPr/>
      </dsp:nvSpPr>
      <dsp:spPr>
        <a:xfrm>
          <a:off x="0" y="81900"/>
          <a:ext cx="6830568" cy="171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primary goal of this predictive analytics project is to develop a robust regression model that accurately forecasts product demand by predicting sales thereby increasing inventory performance.</a:t>
          </a:r>
        </a:p>
      </dsp:txBody>
      <dsp:txXfrm>
        <a:off x="83616" y="165516"/>
        <a:ext cx="6663336" cy="1545648"/>
      </dsp:txXfrm>
    </dsp:sp>
    <dsp:sp modelId="{C4CAEA85-5304-4B96-9A86-569583DC71AC}">
      <dsp:nvSpPr>
        <dsp:cNvPr id="0" name=""/>
        <dsp:cNvSpPr/>
      </dsp:nvSpPr>
      <dsp:spPr>
        <a:xfrm>
          <a:off x="0" y="1863900"/>
          <a:ext cx="6830568" cy="1712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initiative aims to uncover critical factors influencing sales volume, identify customer preferences, and anticipate market fluctuations. </a:t>
          </a:r>
        </a:p>
      </dsp:txBody>
      <dsp:txXfrm>
        <a:off x="83616" y="1947516"/>
        <a:ext cx="6663336" cy="1545648"/>
      </dsp:txXfrm>
    </dsp:sp>
    <dsp:sp modelId="{AB237E8A-EDAF-471E-8D4C-673D3DDB6882}">
      <dsp:nvSpPr>
        <dsp:cNvPr id="0" name=""/>
        <dsp:cNvSpPr/>
      </dsp:nvSpPr>
      <dsp:spPr>
        <a:xfrm>
          <a:off x="0" y="3645900"/>
          <a:ext cx="6830568" cy="1712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Ultimately, the objective is to drive enhanced inventory efficiency, business strategies, enhance operational efficiency, and maximize revenue by leveraging data-driven predictive analytics.</a:t>
          </a:r>
        </a:p>
      </dsp:txBody>
      <dsp:txXfrm>
        <a:off x="83616" y="3729516"/>
        <a:ext cx="6663336" cy="154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93E40-4D7A-40D4-8574-6A6F4E9A224F}">
      <dsp:nvSpPr>
        <dsp:cNvPr id="0" name=""/>
        <dsp:cNvSpPr/>
      </dsp:nvSpPr>
      <dsp:spPr>
        <a:xfrm>
          <a:off x="100626" y="218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Competitive Edge:</a:t>
          </a:r>
          <a:r>
            <a:rPr lang="en-US" sz="1500" kern="1200"/>
            <a:t> Predictive analytics provides a competitive advantage by foreseeing market trends and customer preferences, enabling proactive strategies to stay ahead in a competitive landscape.</a:t>
          </a:r>
        </a:p>
      </dsp:txBody>
      <dsp:txXfrm>
        <a:off x="100626" y="2184"/>
        <a:ext cx="3033300" cy="1819980"/>
      </dsp:txXfrm>
    </dsp:sp>
    <dsp:sp modelId="{CF57AAAC-5ED9-4206-97A7-0FA262C845FE}">
      <dsp:nvSpPr>
        <dsp:cNvPr id="0" name=""/>
        <dsp:cNvSpPr/>
      </dsp:nvSpPr>
      <dsp:spPr>
        <a:xfrm>
          <a:off x="3437256" y="218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Resource Optimization</a:t>
          </a:r>
          <a:r>
            <a:rPr lang="en-US" sz="1500" b="1" kern="1200"/>
            <a:t>:</a:t>
          </a:r>
          <a:r>
            <a:rPr lang="en-US" sz="1500" kern="1200"/>
            <a:t> Efficiently allocate resources such as inventory, manpower, and marketing budgets by accurately forecasting sales and demand, reducing costs, and maximizing efficiency.</a:t>
          </a:r>
        </a:p>
      </dsp:txBody>
      <dsp:txXfrm>
        <a:off x="3437256" y="2184"/>
        <a:ext cx="3033300" cy="1819980"/>
      </dsp:txXfrm>
    </dsp:sp>
    <dsp:sp modelId="{FB0347DE-D7D0-4309-B14D-FDC67C04A222}">
      <dsp:nvSpPr>
        <dsp:cNvPr id="0" name=""/>
        <dsp:cNvSpPr/>
      </dsp:nvSpPr>
      <dsp:spPr>
        <a:xfrm>
          <a:off x="6773887" y="218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Enhanced Customer Engagement:</a:t>
          </a:r>
          <a:r>
            <a:rPr lang="en-US" sz="1500" kern="1200"/>
            <a:t> Tailoring products, services, and marketing strategies based on predictive insights improves customer satisfaction and fosters loyalty.</a:t>
          </a:r>
        </a:p>
      </dsp:txBody>
      <dsp:txXfrm>
        <a:off x="6773887" y="2184"/>
        <a:ext cx="3033300" cy="1819980"/>
      </dsp:txXfrm>
    </dsp:sp>
    <dsp:sp modelId="{BAF7F762-0BC6-4A15-B9ED-F980C64DDCA8}">
      <dsp:nvSpPr>
        <dsp:cNvPr id="0" name=""/>
        <dsp:cNvSpPr/>
      </dsp:nvSpPr>
      <dsp:spPr>
        <a:xfrm>
          <a:off x="100626" y="212549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Cost Reduction &amp; Revenue Maximization:</a:t>
          </a:r>
          <a:r>
            <a:rPr lang="en-US" sz="1500" kern="1200"/>
            <a:t> Accurate sales forecasts facilitate optimal inventory management, reducing excess inventory costs and ensuring products are available when needed, thus maximizing revenue.</a:t>
          </a:r>
        </a:p>
      </dsp:txBody>
      <dsp:txXfrm>
        <a:off x="100626" y="2125494"/>
        <a:ext cx="3033300" cy="1819980"/>
      </dsp:txXfrm>
    </dsp:sp>
    <dsp:sp modelId="{F93796E1-82CD-4A6F-883E-22DD7E917959}">
      <dsp:nvSpPr>
        <dsp:cNvPr id="0" name=""/>
        <dsp:cNvSpPr/>
      </dsp:nvSpPr>
      <dsp:spPr>
        <a:xfrm>
          <a:off x="3437256" y="212549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Data-Driven Decision Making</a:t>
          </a:r>
          <a:r>
            <a:rPr lang="en-US" sz="1500" b="1" kern="1200"/>
            <a:t>:</a:t>
          </a:r>
          <a:r>
            <a:rPr lang="en-US" sz="1500" kern="1200"/>
            <a:t> Predictive analytics guides strategic decisions, supporting market expansion, product development, and pricing strategies, leading to informed, data-driven decisions.</a:t>
          </a:r>
        </a:p>
      </dsp:txBody>
      <dsp:txXfrm>
        <a:off x="3437256" y="2125494"/>
        <a:ext cx="3033300" cy="1819980"/>
      </dsp:txXfrm>
    </dsp:sp>
    <dsp:sp modelId="{3801797F-E792-442D-A1DD-5FC49C65C5A7}">
      <dsp:nvSpPr>
        <dsp:cNvPr id="0" name=""/>
        <dsp:cNvSpPr/>
      </dsp:nvSpPr>
      <dsp:spPr>
        <a:xfrm>
          <a:off x="6773887" y="2125494"/>
          <a:ext cx="3033300" cy="1819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/>
            <a:t>Operational Efficiency</a:t>
          </a:r>
          <a:r>
            <a:rPr lang="en-US" sz="1500" b="1" kern="1200"/>
            <a:t>:</a:t>
          </a:r>
          <a:r>
            <a:rPr lang="en-US" sz="1500" kern="1200"/>
            <a:t> By predicting future trends, businesses enhance operational efficiency, adapt quickly to market changes, and improve overall performance.</a:t>
          </a:r>
        </a:p>
      </dsp:txBody>
      <dsp:txXfrm>
        <a:off x="6773887" y="2125494"/>
        <a:ext cx="3033300" cy="1819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A5467-4259-4D0F-BBC2-A180FE486C60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CC82D-99FC-400F-87BD-591352C22004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01C6C-431A-4588-A12C-36DAF53D19F6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Scope</a:t>
          </a:r>
          <a:r>
            <a:rPr lang="en-US" sz="1600" b="1" kern="1200"/>
            <a:t>:</a:t>
          </a:r>
          <a:r>
            <a:rPr lang="en-US" sz="1600" kern="1200"/>
            <a:t> This project will deliver a robust regression model for sales forecasting, utilizing available transactional, shipping, customer, and product-related data. It will involve data preprocessing, exploratory analysis, feature engineering, and the development of a predictive model to forecast product demand</a:t>
          </a:r>
          <a:r>
            <a:rPr lang="en-US" sz="1600" kern="1200">
              <a:latin typeface="Calibri Light" panose="020F0302020204030204"/>
            </a:rPr>
            <a:t> from</a:t>
          </a:r>
          <a:r>
            <a:rPr lang="en-US" sz="1600" kern="1200"/>
            <a:t> sales.</a:t>
          </a:r>
        </a:p>
      </dsp:txBody>
      <dsp:txXfrm>
        <a:off x="1509882" y="708097"/>
        <a:ext cx="9005717" cy="1307257"/>
      </dsp:txXfrm>
    </dsp:sp>
    <dsp:sp modelId="{700BED76-7737-4627-9FBA-DFC375D1A5E5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6DF83-D6D2-4764-BDEE-A2AE0E463A92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D2D35-69FC-474F-AB64-A663DD991530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Objectives</a:t>
          </a:r>
          <a:r>
            <a:rPr lang="en-US" sz="1600" b="1" kern="1200"/>
            <a:t>:</a:t>
          </a:r>
          <a:r>
            <a:rPr lang="en-US" sz="1600" kern="1200"/>
            <a:t> The project aims to accurately predict sales volumes, identify influential factors impacting sales, and provide actionable insights to optimize inventory management, marketing strategies, and overall business decision-making processes. However, this project will not delve into predictive models for other business metrics beyond sales, such as customer churn or production forecasting.</a:t>
          </a:r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5F06-420C-9F33-ECDC-EBA35E81C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A0AA5-4939-FE8A-B362-58B4B2D89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E1B66-D682-C522-CA71-0AC5C5C1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3052-A6C6-EEF4-0CB8-B9A914C1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40B1-51E9-1143-0E0E-734B8819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F292-867A-E8BE-75DF-C55731B5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9E6A8-2BF4-81D8-F113-311997337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E22C-5415-8768-AD0E-21338DBF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00D6-374D-E7C5-B6FD-26DD296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E1EF1-BC67-E8C5-E764-3CDFAE65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FCA64-01BE-7937-A1A3-031B96EFA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38DBC-7C69-C45C-D418-43B661026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1418-E499-8D62-7548-B2F4D533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FB3FB-6B8B-3618-588B-55EDC73D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71174-467F-4162-A000-9D4DE9D6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7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9687-8478-D322-91E7-2A4BBB5B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148A-5043-B89A-7C23-5F0FE072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03A4-C454-192F-A6D0-92BBC96F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1A856-1434-855E-9621-A05116A6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9926-3566-7552-5F75-3EC98BC4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6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4E16-66E8-8DE8-2471-6BDE9DD4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4CC4E-A6B6-2908-0B1C-C36D62652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2824-CEF6-0D1E-8986-6FE0D389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60A9-5049-2084-7C01-5F91C63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209F-E766-AED7-98CF-8AE378FF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1D06-565A-9106-CAB4-B483A784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DED43-461D-5368-DD1D-B03B136FD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BE001-E44B-A67A-DBF6-A84381DEC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4DDC0-69DF-29CB-CFED-03152FC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DB124-93F4-A2A4-F750-679B7EA4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7536D-F846-D264-842F-F2390423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63C0-0072-91BA-8FC1-A9F1E2F6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9923D-52DF-81C0-7A3D-A932E98D8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6C150-89F4-B5EF-7D75-B00F97E7A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CD55E-D8A9-E5CE-B4F0-C8763A1B9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25F20-9998-6F48-87A0-8AC9C8D60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E4F17-7C18-CF20-8A11-FB092C1D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C150B-9A43-6A66-04A2-0CFAA449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5BBA1-E024-5B88-235A-4E24328F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4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8C45-8033-F86C-D99A-4A8933EC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77109-7B17-F3D4-EA45-8308079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2F3FD-BDC5-EF92-4906-FF70E0B1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E9E10-2BB9-C2C9-AC09-E1B18E8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8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E789-286C-6A12-8A4A-9BF5A980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676DA-BA4D-2754-2C16-F81AC4B1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151E0-8503-3303-9AB2-C62B1598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2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2AAD-6AA5-04E2-7530-89CF4D3D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1FC3-A6A4-6CEF-2CBC-0DC15465F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AEFB3-1F06-5551-7C2E-A972D053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203AC-A02D-3DAB-D31E-23D35018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448AA-5CCF-2ACA-9044-F0777E4A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FB59-15DC-E08B-98FE-D980545D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4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E41D-38BE-2AF9-2CAD-E039E2E6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93ABF-24C1-DBA9-D1FC-91813E9A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D3BE1-34E1-D7F6-2B35-030D73E71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73C68-1329-0086-5EF5-29866945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3741A-07ED-9A6E-D233-4BEEB673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530BC-2420-896C-18AB-C09E2C2F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F5D4D-2AB2-4E0F-5DA6-F942E5E1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8F1FE-0B04-4A82-7E68-56502BB0F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5574B-1908-B0D0-92CA-348B5D5FE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797DD-215C-8847-90FB-0725E71CE51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65B4-23AE-2CDE-FF39-9D1F35609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66021-1D39-B0A8-9D54-5667D3A29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0C456-1CBD-7448-94AF-FFF58FA7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E30E-D473-F269-2A9C-23EA12CEA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3782597"/>
            <a:ext cx="7066620" cy="22711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latin typeface="Abadi"/>
              </a:rPr>
              <a:t>SUPPLY CHAIN DEMAND FORECASTING FOR INVENTORY OPTIMIZATION</a:t>
            </a:r>
            <a:endParaRPr lang="en-US" dirty="0"/>
          </a:p>
        </p:txBody>
      </p:sp>
      <p:pic>
        <p:nvPicPr>
          <p:cNvPr id="5" name="Picture 4" descr="A close-up of a dotted pattern&#10;&#10;Description automatically generated">
            <a:extLst>
              <a:ext uri="{FF2B5EF4-FFF2-40B4-BE49-F238E27FC236}">
                <a16:creationId xmlns:a16="http://schemas.microsoft.com/office/drawing/2014/main" id="{D38B5ABB-9D1C-26F6-39F9-5796B6610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39" b="30017"/>
          <a:stretch/>
        </p:blipFill>
        <p:spPr>
          <a:xfrm>
            <a:off x="-3050" y="0"/>
            <a:ext cx="12191980" cy="36576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AA461-1EE9-15EA-8AFB-9D6335A73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1575" y="3778959"/>
            <a:ext cx="3907816" cy="23828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/>
              <a:t>  </a:t>
            </a:r>
            <a:r>
              <a:rPr lang="en-US" b="1" u="sng" dirty="0"/>
              <a:t>Team 4 :</a:t>
            </a:r>
            <a:endParaRPr lang="en-US" b="1" u="sng" dirty="0"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Mohammed Hussain Ilyas </a:t>
            </a:r>
            <a:endParaRPr lang="en-US" dirty="0"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Phani Bhavana Atluri </a:t>
            </a:r>
            <a:endParaRPr lang="en-US" dirty="0"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Yash </a:t>
            </a:r>
            <a:r>
              <a:rPr lang="en-US" dirty="0" err="1"/>
              <a:t>Jaigude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251F8-1AA8-25E3-63F6-691CCEC5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DEVELOPMENT STRATEGY:</a:t>
            </a:r>
            <a:endParaRPr lang="en-US" sz="5400"/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AAE7-0038-3B37-C9CF-FF8F0993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92482"/>
            <a:ext cx="6713552" cy="40980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 u="sng">
                <a:latin typeface="Calibri"/>
                <a:ea typeface="+mn-lt"/>
                <a:cs typeface="+mn-lt"/>
              </a:rPr>
              <a:t>Data-Driven Insights:</a:t>
            </a:r>
            <a:r>
              <a:rPr lang="en-US" sz="1500">
                <a:latin typeface="Calibri"/>
                <a:ea typeface="+mn-lt"/>
                <a:cs typeface="+mn-lt"/>
              </a:rPr>
              <a:t> Supervised learning, particularly regression analysis, is ideal for this sales forecasting project as it leverages historical data to identify patterns and relationships.</a:t>
            </a:r>
          </a:p>
          <a:p>
            <a:pPr marL="0" indent="0">
              <a:buNone/>
            </a:pPr>
            <a:endParaRPr lang="en-US" sz="150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latin typeface="Calibri"/>
              <a:ea typeface="+mn-lt"/>
              <a:cs typeface="+mn-lt"/>
            </a:endParaRPr>
          </a:p>
          <a:p>
            <a:r>
              <a:rPr lang="en-US" sz="1500" b="1" u="sng">
                <a:latin typeface="Calibri"/>
                <a:ea typeface="+mn-lt"/>
                <a:cs typeface="+mn-lt"/>
              </a:rPr>
              <a:t>Predictive Accuracy:</a:t>
            </a:r>
            <a:r>
              <a:rPr lang="en-US" sz="1500">
                <a:latin typeface="Calibri"/>
                <a:ea typeface="+mn-lt"/>
                <a:cs typeface="Calibri"/>
              </a:rPr>
              <a:t> </a:t>
            </a:r>
            <a:r>
              <a:rPr lang="en-US" sz="1500">
                <a:latin typeface="Calibri"/>
                <a:ea typeface="+mn-lt"/>
                <a:cs typeface="Arial"/>
              </a:rPr>
              <a:t>Regression models within supervised learning offer high accuracy in forecasting sales, employing various algorithms to optimize predictions.</a:t>
            </a:r>
            <a:endParaRPr lang="en-US" sz="1500">
              <a:ea typeface="+mn-lt"/>
              <a:cs typeface="Arial"/>
            </a:endParaRPr>
          </a:p>
          <a:p>
            <a:pPr marL="0" indent="0">
              <a:buNone/>
            </a:pPr>
            <a:endParaRPr lang="en-US" sz="1500">
              <a:latin typeface="Calibri"/>
              <a:ea typeface="+mn-lt"/>
              <a:cs typeface="Arial"/>
            </a:endParaRPr>
          </a:p>
          <a:p>
            <a:pPr marL="0" indent="0">
              <a:buNone/>
            </a:pPr>
            <a:endParaRPr lang="en-US" sz="1500">
              <a:latin typeface="Calibri"/>
              <a:ea typeface="+mn-lt"/>
              <a:cs typeface="Arial"/>
            </a:endParaRPr>
          </a:p>
          <a:p>
            <a:r>
              <a:rPr lang="en-US" sz="1500" b="1" u="sng">
                <a:latin typeface="Calibri"/>
                <a:ea typeface="+mn-lt"/>
                <a:cs typeface="+mn-lt"/>
              </a:rPr>
              <a:t>Interpretability and Actionability:</a:t>
            </a:r>
            <a:r>
              <a:rPr lang="en-US" sz="1500">
                <a:latin typeface="Calibri"/>
                <a:ea typeface="+mn-lt"/>
                <a:cs typeface="+mn-lt"/>
              </a:rPr>
              <a:t> </a:t>
            </a:r>
            <a:r>
              <a:rPr lang="en-US" sz="1500">
                <a:latin typeface="Calibri"/>
                <a:ea typeface="+mn-lt"/>
                <a:cs typeface="Arial"/>
              </a:rPr>
              <a:t>Supervised learning techniques provide both accurate predictions and interpretability, enabling stakeholders to understand sales influencers and make informed decisions for inventory management and marketing strategies.</a:t>
            </a:r>
            <a:br>
              <a:rPr lang="en-US" sz="1500">
                <a:latin typeface="Calibri"/>
                <a:ea typeface="+mn-lt"/>
                <a:cs typeface="Arial"/>
              </a:rPr>
            </a:br>
            <a:endParaRPr lang="en-US" sz="1500">
              <a:latin typeface="Arial"/>
              <a:ea typeface="Calibri"/>
              <a:cs typeface="Arial"/>
            </a:endParaRPr>
          </a:p>
          <a:p>
            <a:endParaRPr lang="en-US" sz="1500">
              <a:ea typeface="Calibri"/>
              <a:cs typeface="Calibri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FB1F37A3-5DCB-3BBD-89A1-27A7E9617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6" r="14538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4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21C3-9F79-DA7C-999B-DCECD0AB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5"/>
            <a:ext cx="5444382" cy="5089139"/>
          </a:xfrm>
        </p:spPr>
        <p:txBody>
          <a:bodyPr anchor="t">
            <a:normAutofit/>
          </a:bodyPr>
          <a:lstStyle/>
          <a:p>
            <a:br>
              <a:rPr lang="en-US" sz="3200" b="1" dirty="0"/>
            </a:br>
            <a:r>
              <a:rPr lang="en-US" sz="3200" b="1" u="sng" dirty="0"/>
              <a:t>DATA SOURCE</a:t>
            </a:r>
            <a:r>
              <a:rPr lang="en-US" sz="3200" b="1" dirty="0"/>
              <a:t>:</a:t>
            </a:r>
            <a:br>
              <a:rPr lang="en-US" sz="3200" b="1" dirty="0"/>
            </a:br>
            <a:br>
              <a:rPr lang="en-US" sz="3200" dirty="0"/>
            </a:br>
            <a:endParaRPr lang="en-US" sz="320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86286-8D11-AA01-2FF3-C11E78C1F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31394"/>
          <a:stretch/>
        </p:blipFill>
        <p:spPr>
          <a:xfrm>
            <a:off x="0" y="1891403"/>
            <a:ext cx="5265250" cy="496659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D594-237A-5645-1050-8A30E8D7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697" y="2410798"/>
            <a:ext cx="5457989" cy="40538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r>
              <a:rPr lang="en-US" sz="2000" dirty="0">
                <a:ea typeface="Calibri" panose="020F0502020204030204"/>
                <a:cs typeface="Calibri" panose="020F0502020204030204"/>
              </a:rPr>
              <a:t>Origin – Kaggle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Company - </a:t>
            </a:r>
            <a:r>
              <a:rPr lang="en-US" sz="2000" dirty="0" err="1">
                <a:ea typeface="+mn-lt"/>
                <a:cs typeface="+mn-lt"/>
              </a:rPr>
              <a:t>DataCo</a:t>
            </a:r>
            <a:r>
              <a:rPr lang="en-US" sz="2000" dirty="0">
                <a:ea typeface="+mn-lt"/>
                <a:cs typeface="+mn-lt"/>
              </a:rPr>
              <a:t> Supply Chain 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r>
              <a:rPr lang="en-US" sz="2000" dirty="0"/>
              <a:t>Raw data - 180519 rows &amp; 53 columns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Period Covered -  May 2016 to Jan 2018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1200" b="1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A52C2-CFEE-C585-C27E-C74944FE5F2E}"/>
              </a:ext>
            </a:extLst>
          </p:cNvPr>
          <p:cNvSpPr txBox="1"/>
          <p:nvPr/>
        </p:nvSpPr>
        <p:spPr>
          <a:xfrm>
            <a:off x="571500" y="149679"/>
            <a:ext cx="109401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u="sng" dirty="0">
                <a:cs typeface="Calibri"/>
              </a:rPr>
              <a:t>DEVELOPMENT DETAILS</a:t>
            </a:r>
          </a:p>
        </p:txBody>
      </p:sp>
    </p:spTree>
    <p:extLst>
      <p:ext uri="{BB962C8B-B14F-4D97-AF65-F5344CB8AC3E}">
        <p14:creationId xmlns:p14="http://schemas.microsoft.com/office/powerpoint/2010/main" val="401144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D610A-950D-F52B-BC21-BCB678C22B71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>
                <a:latin typeface="+mj-lt"/>
                <a:ea typeface="+mj-ea"/>
                <a:cs typeface="+mj-cs"/>
              </a:rPr>
              <a:t>DATA DICTIONARY:</a:t>
            </a:r>
            <a:endParaRPr lang="en-US" sz="3600" u="sng">
              <a:latin typeface="+mj-lt"/>
              <a:ea typeface="+mj-ea"/>
              <a:cs typeface="+mj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2C0F53D-9F9A-716A-7F62-81810ABA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Categorical Data</a:t>
            </a:r>
          </a:p>
          <a:p>
            <a:r>
              <a:rPr lang="en-US" sz="1800"/>
              <a:t>Demographic Data of Customers</a:t>
            </a:r>
          </a:p>
          <a:p>
            <a:r>
              <a:rPr lang="en-US" sz="1800"/>
              <a:t>Geographical Data of Customers</a:t>
            </a:r>
          </a:p>
          <a:p>
            <a:r>
              <a:rPr lang="en-US" sz="1800"/>
              <a:t>Sales Orders</a:t>
            </a:r>
          </a:p>
          <a:p>
            <a:r>
              <a:rPr lang="en-US" sz="1800"/>
              <a:t>Product Categories</a:t>
            </a:r>
          </a:p>
          <a:p>
            <a:r>
              <a:rPr lang="en-US" sz="1800"/>
              <a:t>Customer Segment</a:t>
            </a:r>
          </a:p>
          <a:p>
            <a:r>
              <a:rPr lang="en-US" sz="1800"/>
              <a:t>Purchase Order and Shipping Data</a:t>
            </a:r>
          </a:p>
          <a:p>
            <a:endParaRPr lang="en-US" sz="18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01DA9C-C29B-372E-D111-41F5219A0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3472" b="410"/>
          <a:stretch/>
        </p:blipFill>
        <p:spPr>
          <a:xfrm>
            <a:off x="5708916" y="743028"/>
            <a:ext cx="6160725" cy="50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8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597AA7-190E-3315-F005-36924B99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9" y="379102"/>
            <a:ext cx="11071482" cy="61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25C9-0AF8-FE6B-045C-B4D4B894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u="sng"/>
              <a:t>EXPLORATORY DATA ANALYSIS: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62519-C07A-E62A-B09E-5383E309B392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Identified and addressed missing or null values within the dataset to ensure data integrity and completeness for analysis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Conducted univariate analysis, examining individual variables' distributions and characteristics to understand their behavior and outliers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 the above plots, the top 20 products and top 15 category of goods which are highly being chosen can be observed</a:t>
            </a:r>
          </a:p>
        </p:txBody>
      </p:sp>
      <p:pic>
        <p:nvPicPr>
          <p:cNvPr id="5" name="Picture 4" descr="A graph of a number of items&#10;&#10;Description automatically generated">
            <a:extLst>
              <a:ext uri="{FF2B5EF4-FFF2-40B4-BE49-F238E27FC236}">
                <a16:creationId xmlns:a16="http://schemas.microsoft.com/office/drawing/2014/main" id="{CFD906AC-9A0D-7D8F-DF36-849AC278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5" y="2569464"/>
            <a:ext cx="4938170" cy="367893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517DE2-1850-E7AD-E064-90C81FE36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864190"/>
            <a:ext cx="5468112" cy="30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">
            <a:extLst>
              <a:ext uri="{FF2B5EF4-FFF2-40B4-BE49-F238E27FC236}">
                <a16:creationId xmlns:a16="http://schemas.microsoft.com/office/drawing/2014/main" id="{F4FC2AA4-76C2-4B15-A05F-91A2E30F0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1998" cy="413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2EA1761F-7CD1-2834-B2EB-324FAF85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6" y="626823"/>
            <a:ext cx="5040242" cy="3017341"/>
          </a:xfrm>
          <a:prstGeom prst="rect">
            <a:avLst/>
          </a:prstGeom>
        </p:spPr>
      </p:pic>
      <p:pic>
        <p:nvPicPr>
          <p:cNvPr id="5" name="Picture 4" descr="A diagram of a violin chart&#10;&#10;Description automatically generated">
            <a:extLst>
              <a:ext uri="{FF2B5EF4-FFF2-40B4-BE49-F238E27FC236}">
                <a16:creationId xmlns:a16="http://schemas.microsoft.com/office/drawing/2014/main" id="{414FA1F6-9BE0-FD39-B0B8-33269621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19" y="619062"/>
            <a:ext cx="5094669" cy="3026057"/>
          </a:xfrm>
          <a:prstGeom prst="rect">
            <a:avLst/>
          </a:prstGeom>
        </p:spPr>
      </p:pic>
      <p:pic>
        <p:nvPicPr>
          <p:cNvPr id="6" name="Picture 5" descr="A graph of blue dots&#10;&#10;Description automatically generated">
            <a:extLst>
              <a:ext uri="{FF2B5EF4-FFF2-40B4-BE49-F238E27FC236}">
                <a16:creationId xmlns:a16="http://schemas.microsoft.com/office/drawing/2014/main" id="{F029CBCB-E4B6-CBD0-FE36-E8C54A3C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04" y="4283990"/>
            <a:ext cx="4319064" cy="2418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862A11-6229-8B46-0C08-6246DDFFD255}"/>
              </a:ext>
            </a:extLst>
          </p:cNvPr>
          <p:cNvSpPr txBox="1"/>
          <p:nvPr/>
        </p:nvSpPr>
        <p:spPr>
          <a:xfrm>
            <a:off x="6096000" y="4497237"/>
            <a:ext cx="5851562" cy="19506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Performed  bivariate analysis, exploring relationships between pairs of variables to identify potential correlations or associations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Investigated categorical variables through categorical vs categorical analysis and categorical vs numerical aiming to uncover dependencies or patterns between different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Also, performed numerical vs numerical analysis to observe the patterns between numerical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Utilized heatmap visualizations to depict correlation matrices, highlighting the strength and direction of relationships between variables in the dataset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89683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7CFFE-E85C-F7D2-2918-640ADC9B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25" y="673770"/>
            <a:ext cx="5576702" cy="1897417"/>
          </a:xfrm>
        </p:spPr>
        <p:txBody>
          <a:bodyPr anchor="t">
            <a:normAutofit/>
          </a:bodyPr>
          <a:lstStyle/>
          <a:p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DATA PREPARATION </a:t>
            </a:r>
            <a:br>
              <a:rPr lang="en-US" sz="3600" b="1" u="sng" dirty="0">
                <a:cs typeface="Calibri Light"/>
              </a:rPr>
            </a:br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AND</a:t>
            </a:r>
            <a:br>
              <a:rPr lang="en-US" sz="3600" b="1" u="sng" dirty="0">
                <a:cs typeface="Calibri Light"/>
              </a:rPr>
            </a:br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FEATURE ENGINEERING: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1BAB-765B-0B33-13C1-AAA14FBC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596565"/>
            <a:ext cx="5254754" cy="57436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u="sng" dirty="0">
                <a:ea typeface="+mn-lt"/>
                <a:cs typeface="+mn-lt"/>
              </a:rPr>
              <a:t>Data Preparation:</a:t>
            </a:r>
            <a:endParaRPr lang="en-US" sz="1800" u="sng" dirty="0">
              <a:cs typeface="Calibri" panose="020F0502020204030204"/>
            </a:endParaRPr>
          </a:p>
          <a:p>
            <a:r>
              <a:rPr lang="en-US" sz="1500" b="1" dirty="0">
                <a:ea typeface="+mn-lt"/>
                <a:cs typeface="+mn-lt"/>
              </a:rPr>
              <a:t>Column Removal:</a:t>
            </a:r>
            <a:r>
              <a:rPr lang="en-US" sz="1500" dirty="0">
                <a:ea typeface="+mn-lt"/>
                <a:cs typeface="+mn-lt"/>
              </a:rPr>
              <a:t> Eliminated unnecessary columns that aren't pertinent for modeling, focusing on features independent of the target variable and dropping highly correlated columns to prevent multicollinearity.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Handling Missing Values:</a:t>
            </a:r>
            <a:r>
              <a:rPr lang="en-US" sz="1500" dirty="0">
                <a:ea typeface="+mn-lt"/>
                <a:cs typeface="+mn-lt"/>
              </a:rPr>
              <a:t> Addressed columns with a significant number of missing values by either imputing missing data or removing columns with excessive missing values for improved model performance.</a:t>
            </a:r>
            <a:endParaRPr lang="en-US" sz="1500" dirty="0"/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u="sng" dirty="0">
                <a:ea typeface="+mn-lt"/>
                <a:cs typeface="+mn-lt"/>
              </a:rPr>
              <a:t>Feature Engineering:</a:t>
            </a:r>
            <a:endParaRPr lang="en-US" sz="1800" u="sng" dirty="0">
              <a:cs typeface="Calibri" panose="020F0502020204030204"/>
            </a:endParaRPr>
          </a:p>
          <a:p>
            <a:r>
              <a:rPr lang="en-US" sz="1500" b="1" dirty="0">
                <a:ea typeface="+mn-lt"/>
                <a:cs typeface="+mn-lt"/>
              </a:rPr>
              <a:t>Label Encoding:</a:t>
            </a:r>
            <a:r>
              <a:rPr lang="en-US" sz="1500" dirty="0">
                <a:ea typeface="+mn-lt"/>
                <a:cs typeface="+mn-lt"/>
              </a:rPr>
              <a:t> Transformed categorical variables into numerical format using label encoding to represent categories as integer values, allowing algorithms to interpret and process categorical data.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One-Hot Encoding:</a:t>
            </a:r>
            <a:r>
              <a:rPr lang="en-US" sz="1500" dirty="0">
                <a:ea typeface="+mn-lt"/>
                <a:cs typeface="+mn-lt"/>
              </a:rPr>
              <a:t> Converted categorical variables into a binary format using one-hot encoding, creating binary columns to represent different categories within a feature.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Standardization:</a:t>
            </a:r>
            <a:r>
              <a:rPr lang="en-US" sz="1500" dirty="0">
                <a:ea typeface="+mn-lt"/>
                <a:cs typeface="+mn-lt"/>
              </a:rPr>
              <a:t> Standardized numerical features to a common scale to ensure uniformity and avoid bias towards variables with larger magnitudes, enabling a fair comparison between different features.</a:t>
            </a:r>
            <a:endParaRPr lang="en-US" sz="1500" dirty="0"/>
          </a:p>
          <a:p>
            <a:endParaRPr lang="en-US" sz="1500">
              <a:cs typeface="Calibri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494C30-B005-28D0-AD7C-6734EFCE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2" y="4509833"/>
            <a:ext cx="5817053" cy="20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A958E-DD88-671E-81B8-3056187C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25" y="350196"/>
            <a:ext cx="7300296" cy="1624520"/>
          </a:xfrm>
        </p:spPr>
        <p:txBody>
          <a:bodyPr anchor="ctr">
            <a:normAutofit/>
          </a:bodyPr>
          <a:lstStyle/>
          <a:p>
            <a:r>
              <a:rPr lang="en-US" sz="2400" b="1" u="sng" dirty="0">
                <a:cs typeface="Calibri Light"/>
              </a:rPr>
              <a:t>MODEL BUILDING AND PERFORMANCE EVALUATION: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49C84-BABE-5106-8632-21F3B176B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484665"/>
            <a:ext cx="6511083" cy="3871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 u="sng" dirty="0">
                <a:ea typeface="+mn-lt"/>
                <a:cs typeface="+mn-lt"/>
              </a:rPr>
              <a:t>Model Building:</a:t>
            </a:r>
            <a:endParaRPr lang="en-US" sz="1400" u="sng" dirty="0">
              <a:cs typeface="Calibri" panose="020F0502020204030204"/>
            </a:endParaRPr>
          </a:p>
          <a:p>
            <a:r>
              <a:rPr lang="en-US" sz="1400" dirty="0">
                <a:ea typeface="+mn-lt"/>
                <a:cs typeface="+mn-lt"/>
              </a:rPr>
              <a:t>Implemented various regression models including Linear Regression, Ridge Regression, Decision Tree, and Random Forest Regressor to explore diverse modeling approaches.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Employed Linear Regression for establishing linear relationships, Ridge Regression for regularization, and Decision Tree &amp; Random Forest for non-linear modeling, expanding model diversity.</a:t>
            </a:r>
            <a:endParaRPr lang="en-US" sz="1400" dirty="0"/>
          </a:p>
          <a:p>
            <a:pPr marL="0" indent="0">
              <a:buNone/>
            </a:pPr>
            <a:endParaRPr lang="en-US" sz="1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b="1" u="sng" dirty="0">
                <a:ea typeface="+mn-lt"/>
                <a:cs typeface="+mn-lt"/>
              </a:rPr>
              <a:t>Performance Evaluation:</a:t>
            </a:r>
            <a:endParaRPr lang="en-US" sz="1400" u="sng" dirty="0">
              <a:cs typeface="Calibri" panose="020F0502020204030204"/>
            </a:endParaRPr>
          </a:p>
          <a:p>
            <a:r>
              <a:rPr lang="en-US" sz="1400" dirty="0">
                <a:ea typeface="+mn-lt"/>
                <a:cs typeface="+mn-lt"/>
              </a:rPr>
              <a:t>Utilized regression evaluation metrics like RMSE, R2, and MAE to assess model accuracy and fit.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Conducted a comparative analysis of multiple models, leveraging evaluation metrics to select the best-performing model for predicting the target variable.</a:t>
            </a:r>
            <a:endParaRPr lang="en-US" sz="1400" dirty="0"/>
          </a:p>
          <a:p>
            <a:endParaRPr lang="en-US" sz="1400">
              <a:cs typeface="Calibri"/>
            </a:endParaRPr>
          </a:p>
        </p:txBody>
      </p:sp>
      <p:pic>
        <p:nvPicPr>
          <p:cNvPr id="18" name="Picture 17" descr="3D stairs design">
            <a:extLst>
              <a:ext uri="{FF2B5EF4-FFF2-40B4-BE49-F238E27FC236}">
                <a16:creationId xmlns:a16="http://schemas.microsoft.com/office/drawing/2014/main" id="{E9FE0FE9-FDDC-75CB-9004-FD5C15AD8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2" r="12569" b="3"/>
          <a:stretch/>
        </p:blipFill>
        <p:spPr>
          <a:xfrm>
            <a:off x="7647213" y="1"/>
            <a:ext cx="455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9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11EFD-6D89-B12B-A280-A4A4FA88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33E97-33FA-2CF7-DE54-4E67FB31E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35" y="364142"/>
            <a:ext cx="3508245" cy="38679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54000" indent="-254000" defTabSz="813816">
              <a:spcBef>
                <a:spcPts val="890"/>
              </a:spcBef>
              <a:buFont typeface="Arial"/>
              <a:buChar char="•"/>
            </a:pPr>
            <a:r>
              <a:rPr lang="en-US" sz="1200" kern="1200" dirty="0">
                <a:latin typeface="+mn-lt"/>
                <a:ea typeface="+mn-lt"/>
                <a:cs typeface="+mn-lt"/>
              </a:rPr>
              <a:t>The Linear Model demonstrates exceptional performance with considerably lower error metrics (MAE, MSE, RMSE) compared to the Decision Tree Model.</a:t>
            </a:r>
            <a:endParaRPr lang="en-US" sz="1200" kern="1200" dirty="0">
              <a:latin typeface="+mn-lt"/>
              <a:cs typeface="Calibri"/>
            </a:endParaRPr>
          </a:p>
          <a:p>
            <a:pPr defTabSz="813816">
              <a:spcBef>
                <a:spcPts val="890"/>
              </a:spcBef>
            </a:pPr>
            <a:endParaRPr lang="en-US" sz="1246" kern="120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254000" indent="-254000" defTabSz="813816">
              <a:spcBef>
                <a:spcPts val="890"/>
              </a:spcBef>
              <a:buFont typeface="Arial"/>
              <a:buChar char="•"/>
            </a:pPr>
            <a:r>
              <a:rPr lang="en-US" sz="1200" kern="1200" dirty="0">
                <a:latin typeface="+mn-lt"/>
                <a:ea typeface="+mn-lt"/>
                <a:cs typeface="+mn-lt"/>
              </a:rPr>
              <a:t>The Linear Model achieves near-perfect accuracy with an R-squared value of 1.0, indicating an exact fit to the data, while the Decision Tree Model shows high accuracy (R2 = </a:t>
            </a:r>
            <a:r>
              <a:rPr lang="en-US" sz="1200" kern="1200">
                <a:latin typeface="+mn-lt"/>
                <a:ea typeface="+mn-lt"/>
                <a:cs typeface="+mn-lt"/>
              </a:rPr>
              <a:t>0.999) but with slightly larger errors.</a:t>
            </a:r>
            <a:r>
              <a:rPr lang="en-US" sz="1200">
                <a:ea typeface="+mn-lt"/>
                <a:cs typeface="+mn-lt"/>
              </a:rPr>
              <a:t> Also, RMSE score is less for Linear Regression.</a:t>
            </a:r>
            <a:endParaRPr lang="en-US" sz="1246" kern="1200">
              <a:latin typeface="+mn-lt"/>
              <a:cs typeface="Calibri"/>
            </a:endParaRPr>
          </a:p>
          <a:p>
            <a:pPr defTabSz="813816">
              <a:spcBef>
                <a:spcPts val="890"/>
              </a:spcBef>
            </a:pPr>
            <a:endParaRPr lang="en-US" sz="1246" kern="120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254000" indent="-254000" defTabSz="813816">
              <a:spcBef>
                <a:spcPts val="890"/>
              </a:spcBef>
              <a:buFont typeface="Arial"/>
              <a:buChar char="•"/>
            </a:pPr>
            <a:r>
              <a:rPr lang="en-US" sz="1200" kern="1200" dirty="0">
                <a:latin typeface="+mn-lt"/>
                <a:ea typeface="+mn-lt"/>
                <a:cs typeface="+mn-lt"/>
              </a:rPr>
              <a:t>Overall, the Linear Model appears to outperform the Decision Tree Model in terms of accuracy and precision in predicting the target variable based on the provided scores.</a:t>
            </a:r>
            <a:endParaRPr lang="en-US" sz="1200" kern="1200" dirty="0">
              <a:latin typeface="+mn-lt"/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6" name="Content Placeholder 3" descr="A close-up of numbers&#10;&#10;Description automatically generated">
            <a:extLst>
              <a:ext uri="{FF2B5EF4-FFF2-40B4-BE49-F238E27FC236}">
                <a16:creationId xmlns:a16="http://schemas.microsoft.com/office/drawing/2014/main" id="{BE1EA8A3-E06F-77BB-5550-396D26B6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45" y="1229760"/>
            <a:ext cx="4898473" cy="828205"/>
          </a:xfrm>
          <a:prstGeom prst="rect">
            <a:avLst/>
          </a:prstGeom>
        </p:spPr>
      </p:pic>
      <p:pic>
        <p:nvPicPr>
          <p:cNvPr id="8" name="Picture 7" descr="A black text with numbers&#10;&#10;Description automatically generated">
            <a:extLst>
              <a:ext uri="{FF2B5EF4-FFF2-40B4-BE49-F238E27FC236}">
                <a16:creationId xmlns:a16="http://schemas.microsoft.com/office/drawing/2014/main" id="{85207332-16A5-ABF1-5A25-C8D83D7B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19" y="2834369"/>
            <a:ext cx="5317301" cy="796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3524A-1994-73CB-26D2-C85F625141B4}"/>
              </a:ext>
            </a:extLst>
          </p:cNvPr>
          <p:cNvSpPr txBox="1"/>
          <p:nvPr/>
        </p:nvSpPr>
        <p:spPr>
          <a:xfrm>
            <a:off x="5629799" y="495253"/>
            <a:ext cx="4151865" cy="338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u="sng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Linear Regression:</a:t>
            </a:r>
            <a:endParaRPr lang="en-US" u="sng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31160-71B4-1834-102C-C02953AA98CA}"/>
              </a:ext>
            </a:extLst>
          </p:cNvPr>
          <p:cNvSpPr txBox="1"/>
          <p:nvPr/>
        </p:nvSpPr>
        <p:spPr>
          <a:xfrm>
            <a:off x="5690499" y="2255546"/>
            <a:ext cx="3751246" cy="338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u="sng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Decision Tree:</a:t>
            </a:r>
            <a:endParaRPr lang="en-US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0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09947-9406-B977-003A-4822562E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867" y="1261273"/>
            <a:ext cx="6894576" cy="796563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INTERPRETATION OF RESULTS:</a:t>
            </a:r>
            <a:endParaRPr lang="en-US" sz="4000" b="1">
              <a:cs typeface="Calibri Light"/>
            </a:endParaRPr>
          </a:p>
        </p:txBody>
      </p:sp>
      <p:pic>
        <p:nvPicPr>
          <p:cNvPr id="109" name="Picture 108" descr="Light bulb on yellow background with sketched light beams and cord">
            <a:extLst>
              <a:ext uri="{FF2B5EF4-FFF2-40B4-BE49-F238E27FC236}">
                <a16:creationId xmlns:a16="http://schemas.microsoft.com/office/drawing/2014/main" id="{04F5676B-CC5D-CF7B-479B-017604F92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5" r="10660" b="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E13C56E3-5862-2CB0-5DE2-563E6D805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74239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400" b="1" u="sng" dirty="0">
                <a:ea typeface="+mn-lt"/>
                <a:cs typeface="+mn-lt"/>
              </a:rPr>
              <a:t>Make Informed Decisions:</a:t>
            </a:r>
            <a:r>
              <a:rPr lang="en-US" sz="1400" dirty="0">
                <a:ea typeface="+mn-lt"/>
                <a:cs typeface="+mn-lt"/>
              </a:rPr>
              <a:t> Understanding influential factors behind sales forecasts aids in strategic planning, resource allocation, and inventory management.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b="1" u="sng" dirty="0">
                <a:ea typeface="+mn-lt"/>
                <a:cs typeface="+mn-lt"/>
              </a:rPr>
              <a:t>Optimize Strategies:</a:t>
            </a:r>
            <a:r>
              <a:rPr lang="en-US" sz="1400" dirty="0">
                <a:ea typeface="+mn-lt"/>
                <a:cs typeface="+mn-lt"/>
              </a:rPr>
              <a:t> Insights derived from the model allow stakeholders to tailor marketing campaigns, adjust pricing strategies, and enhance product availability to meet forecasted demand.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Hence, stakeholders should use these findings as guidance rather than absolute predictions, complementing them with market intelligence and domain expertise for nuanced decision-making.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3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94C5C-C909-F7A0-AE94-8E373883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APPENDIX: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7840A1-0B6B-CCA8-209E-9442C9455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15391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50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47F2E-ACD4-7394-D9AD-43D706AB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>
                <a:solidFill>
                  <a:srgbClr val="FFFFFF"/>
                </a:solidFill>
              </a:rPr>
              <a:t>TOP 20 PRODUCTS: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4F0143-28DC-C527-FDA5-7F713F71A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07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638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62394-8929-292A-5852-6F67B9DC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47" y="1820702"/>
            <a:ext cx="3579546" cy="2962309"/>
          </a:xfrm>
        </p:spPr>
        <p:txBody>
          <a:bodyPr anchor="t">
            <a:normAutofit/>
          </a:bodyPr>
          <a:lstStyle/>
          <a:p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VALUE CREATED</a:t>
            </a:r>
            <a:br>
              <a:rPr lang="en-US" sz="3600" b="1" u="sng" dirty="0">
                <a:cs typeface="Calibri Light"/>
              </a:rPr>
            </a:br>
            <a:br>
              <a:rPr lang="en-US" sz="3600" b="1" u="sng" dirty="0">
                <a:cs typeface="Calibri Light"/>
              </a:rPr>
            </a:br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AND </a:t>
            </a:r>
            <a:br>
              <a:rPr lang="en-US" sz="3600" b="1" u="sng" dirty="0">
                <a:cs typeface="Calibri Light"/>
              </a:rPr>
            </a:br>
            <a:br>
              <a:rPr lang="en-US" sz="3600" b="1" u="sng" dirty="0">
                <a:cs typeface="Calibri Light"/>
              </a:rPr>
            </a:br>
            <a:r>
              <a:rPr lang="en-US" sz="3600" b="1" u="sng" dirty="0">
                <a:solidFill>
                  <a:srgbClr val="FFFFFF"/>
                </a:solidFill>
                <a:cs typeface="Calibri Light"/>
              </a:rPr>
              <a:t>NEXT STEPS</a:t>
            </a:r>
            <a:endParaRPr lang="en-US" sz="3600" b="1" u="sng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18E61-4175-CC21-D4EA-753F5CB3C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031489"/>
            <a:ext cx="3427283" cy="474484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b="1" u="sng" dirty="0">
                <a:ea typeface="+mn-lt"/>
                <a:cs typeface="+mn-lt"/>
              </a:rPr>
              <a:t>VALUE CREATED:</a:t>
            </a:r>
            <a:endParaRPr lang="en-US" sz="1400" b="1" i="1" u="sng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 b="1" u="sng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Improved Inventory Management:</a:t>
            </a:r>
            <a:r>
              <a:rPr lang="en-US" sz="1100" dirty="0">
                <a:ea typeface="+mn-lt"/>
                <a:cs typeface="+mn-lt"/>
              </a:rPr>
              <a:t> Enhanced demand forecasting enables more accurate inventory planning, reducing stockouts and excess inventory.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Optimized Resources:</a:t>
            </a:r>
            <a:r>
              <a:rPr lang="en-US" sz="1100" dirty="0">
                <a:ea typeface="+mn-lt"/>
                <a:cs typeface="+mn-lt"/>
              </a:rPr>
              <a:t> Efficient inventory management leads to cost savings by minimizing carrying costs and preventing overstock situations.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Enhanced Customer Satisfaction:</a:t>
            </a:r>
            <a:r>
              <a:rPr lang="en-US" sz="1100" dirty="0">
                <a:ea typeface="+mn-lt"/>
                <a:cs typeface="+mn-lt"/>
              </a:rPr>
              <a:t> Accurate demand predictions contribute to better customer service by ensuring product availability and timely deliveries.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Data-Driven Decision Making:</a:t>
            </a:r>
            <a:r>
              <a:rPr lang="en-US" sz="1100" dirty="0">
                <a:ea typeface="+mn-lt"/>
                <a:cs typeface="+mn-lt"/>
              </a:rPr>
              <a:t> The implementation of supervised learning models provides actionable insights for strategic decision-making in supply chain operations.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Financial Impact:</a:t>
            </a:r>
            <a:r>
              <a:rPr lang="en-US" sz="1100" dirty="0">
                <a:ea typeface="+mn-lt"/>
                <a:cs typeface="+mn-lt"/>
              </a:rPr>
              <a:t> Reduced holding costs and improved resource allocation contribute to positive financial outcomes and increased profitability.</a:t>
            </a:r>
            <a:endParaRPr lang="en-US" sz="1100">
              <a:ea typeface="Calibri"/>
              <a:cs typeface="Calibri"/>
            </a:endParaRPr>
          </a:p>
          <a:p>
            <a:endParaRPr lang="en-US" sz="1100" i="1" dirty="0">
              <a:ea typeface="Calibri"/>
              <a:cs typeface="Calibri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5BB87-5BD3-EED8-53EC-BFA95F77A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031490"/>
            <a:ext cx="3197701" cy="4738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300" b="1" u="sng" dirty="0">
                <a:cs typeface="Calibri"/>
              </a:rPr>
              <a:t>NEXT STEPS FOR IMPACT:</a:t>
            </a:r>
            <a:endParaRPr lang="en-US" sz="1300" b="1" i="1" u="sng">
              <a:cs typeface="Calibri"/>
            </a:endParaRPr>
          </a:p>
          <a:p>
            <a:pPr marL="0" indent="0">
              <a:buNone/>
            </a:pPr>
            <a:endParaRPr lang="en-US" sz="1300" b="1" u="sng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Fine-Tuning Models:</a:t>
            </a:r>
            <a:r>
              <a:rPr lang="en-US" sz="1100" dirty="0">
                <a:ea typeface="+mn-lt"/>
                <a:cs typeface="+mn-lt"/>
              </a:rPr>
              <a:t> Continuously refine and optimize the supervised learning models based on performance evaluations and feedback loops.</a:t>
            </a:r>
            <a:endParaRPr lang="en-US" sz="1100" i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Incorporate External Factors:</a:t>
            </a:r>
            <a:r>
              <a:rPr lang="en-US" sz="1100" dirty="0">
                <a:ea typeface="+mn-lt"/>
                <a:cs typeface="+mn-lt"/>
              </a:rPr>
              <a:t> Expand the models to include external factors (e.g., market trends, economic indicators) 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Real-Time Integration:</a:t>
            </a:r>
            <a:r>
              <a:rPr lang="en-US" sz="1100" dirty="0">
                <a:ea typeface="+mn-lt"/>
                <a:cs typeface="+mn-lt"/>
              </a:rPr>
              <a:t> Implement real-time data integration for immediate adaptation to changing market conditions.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Continuous Monitoring:</a:t>
            </a:r>
            <a:r>
              <a:rPr lang="en-US" sz="1100" dirty="0">
                <a:ea typeface="+mn-lt"/>
                <a:cs typeface="+mn-lt"/>
              </a:rPr>
              <a:t> Set up a system for continuous monitoring of forecasting accuracy and model performance.</a:t>
            </a:r>
            <a:endParaRPr lang="en-US" sz="1100"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ea typeface="+mn-lt"/>
                <a:cs typeface="+mn-lt"/>
              </a:rPr>
              <a:t>Explore Advanced Models:</a:t>
            </a:r>
            <a:r>
              <a:rPr lang="en-US" sz="1100" dirty="0">
                <a:ea typeface="+mn-lt"/>
                <a:cs typeface="+mn-lt"/>
              </a:rPr>
              <a:t> Investigate the applicability of advanced machine learning models, such as ensemble methods or neural networks.</a:t>
            </a:r>
            <a:endParaRPr lang="en-US" sz="1100">
              <a:ea typeface="Calibri"/>
              <a:cs typeface="Calibri"/>
            </a:endParaRPr>
          </a:p>
          <a:p>
            <a:endParaRPr lang="en-US" sz="1100" i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05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DF21B-E47B-11DF-7BD2-7CDB2198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SOCIALIZATION AND DISTRIBUTION:</a:t>
            </a:r>
            <a:endParaRPr lang="en-US" sz="4200"/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1E6AF17-68EE-3059-D62C-E6332637D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Regular Reporting Mechanisms: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r>
              <a:rPr lang="en-US" sz="1200">
                <a:ea typeface="+mn-lt"/>
                <a:cs typeface="+mn-lt"/>
              </a:rPr>
              <a:t>Scheduled reports and presentations will disseminate sales forecasts and insights to stakeholders for informed decision-making.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This includes scheduled updates and presentations to key departments such as sales, marketing, and inventory management, facilitating informed decision-making.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Interactive Visualization Tools:</a:t>
            </a:r>
            <a:r>
              <a:rPr lang="en-US" sz="1200">
                <a:ea typeface="+mn-lt"/>
                <a:cs typeface="+mn-lt"/>
              </a:rPr>
              <a:t> </a:t>
            </a:r>
          </a:p>
          <a:p>
            <a:r>
              <a:rPr lang="en-US" sz="1200">
                <a:ea typeface="+mn-lt"/>
                <a:cs typeface="+mn-lt"/>
              </a:rPr>
              <a:t>User-friendly dashboards will allow stakeholders to explore data, enabling real-time insights and strategy optimization.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These tools will empower stakeholders to delve deeper into the data, gaining actionable insights to optimize strategies and tactics in real-time.</a:t>
            </a:r>
            <a:endParaRPr lang="en-US" sz="1200">
              <a:ea typeface="Calibri"/>
              <a:cs typeface="Calibri"/>
            </a:endParaRPr>
          </a:p>
          <a:p>
            <a:endParaRPr lang="en-US" sz="1200">
              <a:ea typeface="Calibri"/>
              <a:cs typeface="Calibri"/>
            </a:endParaRPr>
          </a:p>
        </p:txBody>
      </p:sp>
      <p:pic>
        <p:nvPicPr>
          <p:cNvPr id="26" name="Picture 25" descr="Magnifying glass showing decling performance">
            <a:extLst>
              <a:ext uri="{FF2B5EF4-FFF2-40B4-BE49-F238E27FC236}">
                <a16:creationId xmlns:a16="http://schemas.microsoft.com/office/drawing/2014/main" id="{83B61F69-1F79-515D-0931-82A7677B6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" r="3302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993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32398-F860-2FAE-7193-C0586459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6" y="1271675"/>
            <a:ext cx="55054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51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3C74F-6554-C6F9-9BE0-5FFEC47B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 u="sng">
                <a:cs typeface="Calibri Light"/>
              </a:rPr>
              <a:t>EXECUTIVE SUMMARY: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AF13AC50-3AA7-0EF1-BA3B-4DCDC56DF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u="sng">
                <a:ea typeface="+mn-lt"/>
                <a:cs typeface="+mn-lt"/>
              </a:rPr>
              <a:t>Business Opportunity: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/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Our organization stands to benefit significantly from leveraging predictive analytics to forecast product demand and optimize sales strategies.</a:t>
            </a:r>
            <a:br>
              <a:rPr lang="en-US" sz="2000">
                <a:ea typeface="+mn-lt"/>
                <a:cs typeface="+mn-lt"/>
              </a:rPr>
            </a:b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By harnessing the power of data-driven insights, we aim to capitalize on market trends, understand customer behavior, and improve decision-making processes.</a:t>
            </a:r>
            <a:endParaRPr lang="en-US" sz="2000">
              <a:cs typeface="Calibri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ng hallway with shelves and boxes&#10;&#10;Description automatically generated">
            <a:extLst>
              <a:ext uri="{FF2B5EF4-FFF2-40B4-BE49-F238E27FC236}">
                <a16:creationId xmlns:a16="http://schemas.microsoft.com/office/drawing/2014/main" id="{BB28CA2A-6439-DE3A-CAF2-4E11C929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0" r="24143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58FB-77CF-B4BB-E39F-8D57AB80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1715922"/>
            <a:ext cx="3321869" cy="2290948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/>
                <a:cs typeface="Calibri"/>
              </a:rPr>
              <a:t>PROJECT OBJECTIVE</a:t>
            </a:r>
            <a:r>
              <a:rPr lang="en-US" sz="2800" b="1" dirty="0">
                <a:latin typeface="Calibri"/>
                <a:cs typeface="Calibri"/>
              </a:rPr>
              <a:t> </a:t>
            </a:r>
            <a:br>
              <a:rPr lang="en-US" sz="2800" dirty="0"/>
            </a:b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13BFC4-19AE-1529-1A61-B3A87E1D7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413336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remium Vector | Target with arrow target focus symbol sign shoting target  goal achieve concept vector illustration isolated on white background">
            <a:extLst>
              <a:ext uri="{FF2B5EF4-FFF2-40B4-BE49-F238E27FC236}">
                <a16:creationId xmlns:a16="http://schemas.microsoft.com/office/drawing/2014/main" id="{F4D8A4F7-61F5-2B85-98EE-03A3287C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9" y="4033529"/>
            <a:ext cx="2164947" cy="144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6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A9E4D-946B-5CFF-9649-CF164696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br>
              <a:rPr lang="en-US" sz="4000"/>
            </a:br>
            <a:endParaRPr lang="en-US" sz="4000" b="1" u="sng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17DA5156-2CD3-ED51-0A7B-3165740D2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6976"/>
            <a:ext cx="6736408" cy="56063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1400" u="sng">
              <a:ea typeface="+mn-lt"/>
              <a:cs typeface="+mn-lt"/>
            </a:endParaRPr>
          </a:p>
          <a:p>
            <a:endParaRPr lang="en-US" sz="1400"/>
          </a:p>
          <a:p>
            <a:pPr marL="0" indent="0">
              <a:buNone/>
            </a:pPr>
            <a:r>
              <a:rPr lang="en-US" sz="3200" b="1" u="sng"/>
              <a:t>Benefits :</a:t>
            </a:r>
            <a:endParaRPr lang="en-US" sz="3200" b="1" u="sng">
              <a:cs typeface="Calibri"/>
            </a:endParaRPr>
          </a:p>
          <a:p>
            <a:pPr marL="0" indent="0">
              <a:buNone/>
            </a:pPr>
            <a:endParaRPr lang="en-US" sz="3200" b="1" u="sng">
              <a:ea typeface="+mn-lt"/>
              <a:cs typeface="+mn-lt"/>
            </a:endParaRPr>
          </a:p>
          <a:p>
            <a:r>
              <a:rPr lang="en-US" sz="3200">
                <a:ea typeface="+mn-lt"/>
                <a:cs typeface="+mn-lt"/>
              </a:rPr>
              <a:t>Holding Cost</a:t>
            </a:r>
          </a:p>
          <a:p>
            <a:r>
              <a:rPr lang="en-US" sz="3200">
                <a:ea typeface="+mn-lt"/>
                <a:cs typeface="+mn-lt"/>
              </a:rPr>
              <a:t>Cash Flow</a:t>
            </a:r>
          </a:p>
          <a:p>
            <a:r>
              <a:rPr lang="en-US" sz="3200">
                <a:ea typeface="+mn-lt"/>
                <a:cs typeface="+mn-lt"/>
              </a:rPr>
              <a:t>Avoiding Stockouts </a:t>
            </a:r>
          </a:p>
          <a:p>
            <a:r>
              <a:rPr lang="en-US" sz="3200">
                <a:ea typeface="+mn-lt"/>
                <a:cs typeface="+mn-lt"/>
              </a:rPr>
              <a:t>Production Efficiency</a:t>
            </a:r>
          </a:p>
          <a:p>
            <a:r>
              <a:rPr lang="en-US" sz="3200">
                <a:ea typeface="+mn-lt"/>
                <a:cs typeface="+mn-lt"/>
              </a:rPr>
              <a:t>Strategic Pricing &amp; Promotions</a:t>
            </a:r>
          </a:p>
          <a:p>
            <a:r>
              <a:rPr lang="en-US" sz="3200">
                <a:ea typeface="+mn-lt"/>
                <a:cs typeface="+mn-lt"/>
              </a:rPr>
              <a:t>Order Fulfillment</a:t>
            </a:r>
          </a:p>
          <a:p>
            <a:r>
              <a:rPr lang="en-US" sz="3200">
                <a:ea typeface="+mn-lt"/>
                <a:cs typeface="+mn-lt"/>
              </a:rPr>
              <a:t>Procurement/Supplier</a:t>
            </a:r>
          </a:p>
          <a:p>
            <a:endParaRPr lang="en-US" sz="1400">
              <a:ea typeface="+mn-lt"/>
              <a:cs typeface="+mn-lt"/>
            </a:endParaRPr>
          </a:p>
          <a:p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Premium Vector | Benefits. origami style speech bubble banner. poster with  text benefits. sticker design template.">
            <a:extLst>
              <a:ext uri="{FF2B5EF4-FFF2-40B4-BE49-F238E27FC236}">
                <a16:creationId xmlns:a16="http://schemas.microsoft.com/office/drawing/2014/main" id="{945B0979-3F02-7879-55E3-20CBD7D1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193787"/>
            <a:ext cx="4170530" cy="25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6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0354-8345-4834-5BFD-1C2AC0E5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u="sng" dirty="0">
                <a:cs typeface="Calibri Light"/>
              </a:rPr>
              <a:t>BUSINESS BACKGROUND:</a:t>
            </a:r>
            <a:endParaRPr lang="en-US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4793AA0-5EBF-7F52-2750-06DE0CC20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029714"/>
              </p:ext>
            </p:extLst>
          </p:nvPr>
        </p:nvGraphicFramePr>
        <p:xfrm>
          <a:off x="1146628" y="2094745"/>
          <a:ext cx="9907814" cy="3947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34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3744E-9DB8-4235-4461-34A50BFE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76251"/>
            <a:ext cx="5334197" cy="1390743"/>
          </a:xfrm>
        </p:spPr>
        <p:txBody>
          <a:bodyPr anchor="ctr">
            <a:normAutofit/>
          </a:bodyPr>
          <a:lstStyle/>
          <a:p>
            <a:r>
              <a:rPr lang="en-US" u="sng">
                <a:latin typeface="Calibri"/>
                <a:ea typeface="Calibri Light"/>
                <a:cs typeface="Calibri Light"/>
              </a:rPr>
              <a:t>CORE TEAM &amp; STAKEHOLDERS:</a:t>
            </a:r>
            <a:endParaRPr lang="en-US" u="sng">
              <a:latin typeface="Calibri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5C4B1CD-BAB1-9CE3-4731-DC237B50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120994"/>
            <a:ext cx="5334197" cy="4404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100" b="1" u="sng">
                <a:ea typeface="+mn-lt"/>
                <a:cs typeface="+mn-lt"/>
              </a:rPr>
              <a:t>Project Team:</a:t>
            </a:r>
            <a:r>
              <a:rPr lang="en-US" sz="1100">
                <a:ea typeface="+mn-lt"/>
                <a:cs typeface="+mn-lt"/>
              </a:rPr>
              <a:t> Our internal team comprises data scientists, analysts, and domain experts specializing in predictive analytics, tasked with developing and implementing the sales forecasting model.</a:t>
            </a:r>
            <a:endParaRPr lang="en-US" sz="1100"/>
          </a:p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100" b="1" u="sng">
                <a:ea typeface="+mn-lt"/>
                <a:cs typeface="+mn-lt"/>
              </a:rPr>
              <a:t>Internal Stakeholders:</a:t>
            </a:r>
            <a:r>
              <a:rPr lang="en-US" sz="1100">
                <a:ea typeface="+mn-lt"/>
                <a:cs typeface="+mn-lt"/>
              </a:rPr>
              <a:t> We will support various internal stakeholders, including the sales department, marketing teams, inventory managers, and senior management, by providing actionable insights derived from the predictive model.</a:t>
            </a:r>
            <a:endParaRPr lang="en-US" sz="1100"/>
          </a:p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100" b="1" u="sng">
                <a:ea typeface="+mn-lt"/>
                <a:cs typeface="+mn-lt"/>
              </a:rPr>
              <a:t>Cross-functional Collaboration:</a:t>
            </a:r>
            <a:r>
              <a:rPr lang="en-US" sz="1100">
                <a:ea typeface="+mn-lt"/>
                <a:cs typeface="+mn-lt"/>
              </a:rPr>
              <a:t> Collaboration with departments like finance, operations, and customer service will facilitate a holistic approach, aligning strategies based on sales predictions.</a:t>
            </a:r>
            <a:endParaRPr lang="en-US" sz="1100"/>
          </a:p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100" b="1" u="sng">
                <a:ea typeface="+mn-lt"/>
                <a:cs typeface="+mn-lt"/>
              </a:rPr>
              <a:t>External Stakeholders</a:t>
            </a:r>
            <a:r>
              <a:rPr lang="en-US" sz="1100" b="1">
                <a:ea typeface="+mn-lt"/>
                <a:cs typeface="+mn-lt"/>
              </a:rPr>
              <a:t>:</a:t>
            </a:r>
            <a:r>
              <a:rPr lang="en-US" sz="1100">
                <a:ea typeface="+mn-lt"/>
                <a:cs typeface="+mn-lt"/>
              </a:rPr>
              <a:t> Externally, our outputs will benefit our customers directly through improved service delivery, streamlined product availability, and enhanced customer satisfaction due to better-anticipated demands.</a:t>
            </a:r>
            <a:endParaRPr lang="en-US" sz="1100"/>
          </a:p>
          <a:p>
            <a:pPr marL="0" indent="0">
              <a:buNone/>
            </a:pPr>
            <a:endParaRPr lang="en-US" sz="11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100" b="1" u="sng">
                <a:ea typeface="+mn-lt"/>
                <a:cs typeface="+mn-lt"/>
              </a:rPr>
              <a:t>Business Partnerships:</a:t>
            </a:r>
            <a:r>
              <a:rPr lang="en-US" sz="1100">
                <a:ea typeface="+mn-lt"/>
                <a:cs typeface="+mn-lt"/>
              </a:rPr>
              <a:t> Leveraging predictive analytics, we aim to establish stronger partnerships with suppliers by optimizing inventory levels and ensuring timely product availability, thereby enhancing the overall supply chain efficiency.</a:t>
            </a:r>
            <a:endParaRPr lang="en-US" sz="1100"/>
          </a:p>
          <a:p>
            <a:pPr marL="0" indent="0">
              <a:buNone/>
            </a:pPr>
            <a:endParaRPr lang="en-US" sz="1100">
              <a:ea typeface="Calibri"/>
              <a:cs typeface="Calibri"/>
            </a:endParaRPr>
          </a:p>
        </p:txBody>
      </p:sp>
      <p:pic>
        <p:nvPicPr>
          <p:cNvPr id="32" name="Picture 31" descr="White puzzle with one red piece">
            <a:extLst>
              <a:ext uri="{FF2B5EF4-FFF2-40B4-BE49-F238E27FC236}">
                <a16:creationId xmlns:a16="http://schemas.microsoft.com/office/drawing/2014/main" id="{AD38B07D-AB65-0DA2-6CA8-9E78C0ED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9" r="27342" b="7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16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5B13B-4CD5-4F81-8896-DFACA47D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Calibri Light"/>
                <a:ea typeface="Calibri Light"/>
                <a:cs typeface="Calibri Light"/>
              </a:rPr>
              <a:t>SCOPE AND OBJECTIVES: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CB43E007-8501-5167-2F07-59076BE28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2287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221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75620-E63C-6E81-AE88-C6459767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PROJECT DEVELOPMENT TIMELINE</a:t>
            </a:r>
            <a:endParaRPr lang="en-US" sz="4000" u="sng">
              <a:solidFill>
                <a:srgbClr val="FFFFFF"/>
              </a:solidFill>
            </a:endParaRPr>
          </a:p>
        </p:txBody>
      </p:sp>
      <p:graphicFrame>
        <p:nvGraphicFramePr>
          <p:cNvPr id="34" name="Content Placeholder 7">
            <a:extLst>
              <a:ext uri="{FF2B5EF4-FFF2-40B4-BE49-F238E27FC236}">
                <a16:creationId xmlns:a16="http://schemas.microsoft.com/office/drawing/2014/main" id="{F5080F8C-ACFA-FEA1-FF0D-23625D98F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3783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43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Microsoft Macintosh PowerPoint</Application>
  <PresentationFormat>Widescreen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Abadi</vt:lpstr>
      <vt:lpstr>Arial</vt:lpstr>
      <vt:lpstr>Calibri</vt:lpstr>
      <vt:lpstr>Calibri Light</vt:lpstr>
      <vt:lpstr>Office Theme</vt:lpstr>
      <vt:lpstr>SUPPLY CHAIN DEMAND FORECASTING FOR INVENTORY OPTIMIZATION</vt:lpstr>
      <vt:lpstr>APPENDIX:</vt:lpstr>
      <vt:lpstr>EXECUTIVE SUMMARY:</vt:lpstr>
      <vt:lpstr>PROJECT OBJECTIVE  </vt:lpstr>
      <vt:lpstr> </vt:lpstr>
      <vt:lpstr>BUSINESS BACKGROUND:</vt:lpstr>
      <vt:lpstr>CORE TEAM &amp; STAKEHOLDERS:</vt:lpstr>
      <vt:lpstr>SCOPE AND OBJECTIVES:</vt:lpstr>
      <vt:lpstr>PROJECT DEVELOPMENT TIMELINE</vt:lpstr>
      <vt:lpstr>DEVELOPMENT STRATEGY:</vt:lpstr>
      <vt:lpstr> DATA SOURCE:  </vt:lpstr>
      <vt:lpstr>PowerPoint Presentation</vt:lpstr>
      <vt:lpstr>PowerPoint Presentation</vt:lpstr>
      <vt:lpstr>EXPLORATORY DATA ANALYSIS:</vt:lpstr>
      <vt:lpstr>PowerPoint Presentation</vt:lpstr>
      <vt:lpstr>DATA PREPARATION  AND FEATURE ENGINEERING:</vt:lpstr>
      <vt:lpstr>MODEL BUILDING AND PERFORMANCE EVALUATION:</vt:lpstr>
      <vt:lpstr>RESULTS:</vt:lpstr>
      <vt:lpstr>INTERPRETATION OF RESULTS:</vt:lpstr>
      <vt:lpstr>TOP 20 PRODUCTS:</vt:lpstr>
      <vt:lpstr>VALUE CREATED  AND   NEXT STEPS</vt:lpstr>
      <vt:lpstr>SOCIALIZATION AND DISTRIBUTION: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Forecasting for Inventory optimization</dc:title>
  <dc:creator>Mohammed Hussain I</dc:creator>
  <cp:lastModifiedBy>Yash Jaigude</cp:lastModifiedBy>
  <cp:revision>1392</cp:revision>
  <dcterms:created xsi:type="dcterms:W3CDTF">2023-11-14T01:17:56Z</dcterms:created>
  <dcterms:modified xsi:type="dcterms:W3CDTF">2023-12-14T20:58:10Z</dcterms:modified>
</cp:coreProperties>
</file>